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59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1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60.xml" ContentType="application/vnd.openxmlformats-officedocument.presentationml.slide+xml"/>
  <Override PartName="/ppt/slides/slide55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4.xml" ContentType="application/vnd.openxmlformats-officedocument.drawingml.chart+xml"/>
  <Override PartName="/ppt/slideLayouts/slideLayout1.xml" ContentType="application/vnd.openxmlformats-officedocument.presentationml.slideLayout+xml"/>
  <Override PartName="/ppt/slides/slide3.xml" ContentType="application/vnd.openxmlformats-officedocument.presentationml.slide+xml"/>
  <Override PartName="/ppt/charts/chart3.xml" ContentType="application/vnd.openxmlformats-officedocument.drawingml.chart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slides/slide38.xml" ContentType="application/vnd.openxmlformats-officedocument.presentationml.slide+xml"/>
  <Override PartName="/ppt/theme/theme1.xml" ContentType="application/vnd.openxmlformats-officedocument.theme+xml"/>
  <Override PartName="/ppt/drawings/drawing1.xml" ContentType="application/vnd.openxmlformats-officedocument.drawingml.chartshapes+xml"/>
  <Override PartName="/ppt/slides/slide28.xml" ContentType="application/vnd.openxmlformats-officedocument.presentationml.slide+xml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1" d="100"/>
          <a:sy n="101" d="100"/>
        </p:scale>
        <p:origin x="144" y="210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presProps" Target="presProps.xml" /><Relationship Id="rId64" Type="http://schemas.openxmlformats.org/officeDocument/2006/relationships/tableStyles" Target="tableStyles.xml" /><Relationship Id="rId65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1.xml" /><Relationship Id="rId2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Отправление грузов железнодорожным транспортом, млн. тонн</a:t>
            </a:r>
            <a:endParaRPr/>
          </a:p>
        </c:rich>
      </c:tx>
      <c:layout>
        <c:manualLayout>
          <c:xMode val="edge"/>
          <c:yMode val="edge"/>
          <c:x val="0.11104"/>
          <c:y val="0.0140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9009999999999997"/>
          <c:y val="0.22578000000000001"/>
          <c:w val="0.89302000000000004"/>
          <c:h val="0.6481200000000000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7030A0"/>
              </a:solidFill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</c:spPr>
          </c:dPt>
          <c:dLbls>
            <c:dLbl>
              <c:idx val="1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0,81</a:t>
                    </a:r>
                    <a:endParaRPr lang="en-US"/>
                  </a:p>
                </c:rich>
              </c:tx>
            </c:dLbl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нсо!$A$3:$A$4</c:f>
              <c:strCache>
                <c:ptCount val="2"/>
                <c:pt idx="0">
                  <c:v>2024</c:v>
                </c:pt>
                <c:pt idx="1">
                  <c:v xml:space="preserve">8 мес. 2025</c:v>
                </c:pt>
              </c:strCache>
            </c:strRef>
          </c:cat>
          <c:val>
            <c:numRef>
              <c:f>нсо!$B$3:$B$4</c:f>
              <c:numCache>
                <c:formatCode>0.00</c:formatCode>
                <c:ptCount val="2"/>
                <c:pt idx="0">
                  <c:v>1.55</c:v>
                </c:pt>
                <c:pt idx="1">
                  <c:v>0.23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axId val="131717376"/>
        <c:axId val="131723264"/>
      </c:barChart>
      <c:catAx>
        <c:axId val="13171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1723264"/>
        <c:crosses val="autoZero"/>
        <c:auto val="1"/>
        <c:lblAlgn val="ctr"/>
        <c:lblOffset val="100"/>
        <c:noMultiLvlLbl val="0"/>
      </c:catAx>
      <c:valAx>
        <c:axId val="131723264"/>
        <c:scaling>
          <c:orientation val="minMax"/>
          <c:min val="0"/>
        </c:scaling>
        <c:delete val="0"/>
        <c:axPos val="l"/>
        <c:majorGridlines>
          <c:spPr bwMode="auto"/>
        </c:majorGridlines>
        <c:numFmt formatCode="0.00" sourceLinked="1"/>
        <c:majorTickMark val="out"/>
        <c:minorTickMark val="none"/>
        <c:tickLblPos val="nextTo"/>
        <c:crossAx val="131717376"/>
        <c:crosses val="autoZero"/>
        <c:crossBetween val="between"/>
      </c:valAx>
    </c:plotArea>
    <c:plotVisOnly val="1"/>
    <c:dispBlanksAs val="gap"/>
    <c:showDLblsOverMax val="0"/>
  </c:chart>
  <c:spPr bwMode="auto">
    <a:xfrm>
      <a:off x="657531" y="736703"/>
      <a:ext cx="4995924" cy="5435991"/>
    </a:xfrm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/>
                <a:cs typeface="Times New Roman"/>
              </a:defRPr>
            </a:pPr>
            <a:r>
              <a:rPr lang="ru-RU" sz="160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29428456072351391"/>
          <c:y val="0.16970979986197396"/>
          <c:w val="0.63966472868217128"/>
          <c:h val="0.68336853002070397"/>
        </c:manualLayout>
      </c:layout>
      <c:doughnutChart>
        <c:varyColors val="1"/>
        <c:ser>
          <c:idx val="0"/>
          <c:order val="0"/>
          <c:explosion val="25"/>
          <c:dPt>
            <c:idx val="2"/>
            <c:bubble3D val="0"/>
            <c:explosion val="50"/>
          </c:dPt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0"/>
                  <a:lstStyle/>
                  <a:p>
                    <a:pPr>
                      <a:defRPr/>
                    </a:pPr>
                    <a:r>
                      <a:rPr lang="en-US"/>
                      <a:t>439605</a:t>
                    </a:r>
                    <a:endParaRPr/>
                  </a:p>
                </c:rich>
              </c:tx>
            </c:dLbl>
            <c:dLbl>
              <c:idx val="1"/>
              <c:layout>
                <c:manualLayout>
                  <c:x val="-0.0020510335917313044"/>
                  <c:y val="-0.0065734989648033168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0"/>
                  <a:lstStyle/>
                  <a:p>
                    <a:pPr>
                      <a:defRPr/>
                    </a:pPr>
                    <a:r>
                      <a:rPr lang="en-US"/>
                      <a:t>476748</a:t>
                    </a:r>
                    <a:endParaRPr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0"/>
                  <a:lstStyle/>
                  <a:p>
                    <a:pPr>
                      <a:defRPr/>
                    </a:pPr>
                    <a:r>
                      <a:rPr lang="en-US"/>
                      <a:t>386559</a:t>
                    </a:r>
                    <a:endParaRPr/>
                  </a:p>
                </c:rich>
              </c:tx>
            </c:dLbl>
            <c:dLbl>
              <c:idx val="3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2580000"/>
                  <a:lstStyle/>
                  <a:p>
                    <a:pPr>
                      <a:defRPr/>
                    </a:pPr>
                    <a:r>
                      <a:rPr lang="en-US"/>
                      <a:t>63679</a:t>
                    </a:r>
                    <a:endParaRPr/>
                  </a:p>
                </c:rich>
              </c:tx>
            </c:dLbl>
            <c:dLbl>
              <c:idx val="4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2700000"/>
                  <a:lstStyle/>
                  <a:p>
                    <a:pPr>
                      <a:defRPr/>
                    </a:pPr>
                    <a:r>
                      <a:rPr lang="en-US"/>
                      <a:t>59370</a:t>
                    </a:r>
                    <a:endParaRPr/>
                  </a:p>
                </c:rich>
              </c:tx>
            </c:dLbl>
            <c:dLbl>
              <c:idx val="5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060000"/>
                  <a:lstStyle/>
                  <a:p>
                    <a:pPr>
                      <a:defRPr/>
                    </a:pPr>
                    <a:r>
                      <a:rPr lang="en-US"/>
                      <a:t>38440</a:t>
                    </a:r>
                    <a:endParaRPr/>
                  </a:p>
                </c:rich>
              </c:tx>
            </c:dLbl>
            <c:dLbl>
              <c:idx val="6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600000"/>
                  <a:lstStyle/>
                  <a:p>
                    <a:pPr>
                      <a:defRPr/>
                    </a:pPr>
                    <a:r>
                      <a:rPr lang="en-US"/>
                      <a:t>27931</a:t>
                    </a:r>
                    <a:endParaRPr/>
                  </a:p>
                </c:rich>
              </c:tx>
            </c:dLbl>
            <c:dLbl>
              <c:idx val="7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140000"/>
                  <a:lstStyle/>
                  <a:p>
                    <a:pPr>
                      <a:defRPr/>
                    </a:pPr>
                    <a:r>
                      <a:rPr lang="en-US"/>
                      <a:t>24707</a:t>
                    </a:r>
                    <a:endParaRPr/>
                  </a:p>
                </c:rich>
              </c:tx>
            </c:dLbl>
            <c:dLbl>
              <c:idx val="8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620000"/>
                  <a:lstStyle/>
                  <a:p>
                    <a:pPr>
                      <a:defRPr/>
                    </a:pPr>
                    <a:r>
                      <a:rPr lang="en-US"/>
                      <a:t>16930</a:t>
                    </a:r>
                    <a:endParaRPr/>
                  </a:p>
                </c:rich>
              </c:tx>
            </c:dLbl>
            <c:dLbl>
              <c:idx val="9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980000"/>
                  <a:lstStyle/>
                  <a:p>
                    <a:pPr>
                      <a:defRPr/>
                    </a:pPr>
                    <a:r>
                      <a:rPr lang="en-US"/>
                      <a:t>23936</a:t>
                    </a:r>
                    <a:endParaRPr/>
                  </a:p>
                </c:rich>
              </c:tx>
            </c:dLbl>
            <c:showBubbleSize val="0"/>
            <c:showCatName val="0"/>
            <c:showLeaderLines val="1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840000"/>
              <a:lstStyle/>
              <a:p>
                <a:pPr>
                  <a:defRPr/>
                </a:pPr>
                <a:endParaRPr lang="ru-RU"/>
              </a:p>
            </c:txPr>
          </c:dLbls>
          <c:cat>
            <c:strRef>
              <c:f>нсо!$A$25:$A$34</c:f>
              <c:strCache>
                <c:ptCount val="10"/>
                <c:pt idx="0">
                  <c:v xml:space="preserve">ЛОМ ЧЕРНЫХ МЕТАЛЛОВ</c:v>
                </c:pt>
                <c:pt idx="1">
                  <c:v xml:space="preserve">ГРУЗЫ В КОНТЕЙНЕРАХ</c:v>
                </c:pt>
                <c:pt idx="2">
                  <c:v>КОКС</c:v>
                </c:pt>
                <c:pt idx="3">
                  <c:v xml:space="preserve">ПРОДУКТЫ ПЕРЕМОЛА</c:v>
                </c:pt>
                <c:pt idx="4">
                  <c:v>ЗЕРНО</c:v>
                </c:pt>
                <c:pt idx="5">
                  <c:v>МЕТИЗЫ</c:v>
                </c:pt>
                <c:pt idx="6">
                  <c:v xml:space="preserve">СТРОИТЕЛЬНЫЕ ГРУЗЫ</c:v>
                </c:pt>
                <c:pt idx="7">
                  <c:v xml:space="preserve">ОСТАЛЬНЫЕ И СБОРНЫЕ ГРУЗЫ</c:v>
                </c:pt>
                <c:pt idx="8">
                  <c:v xml:space="preserve">ОСТАЛЬНЫЕ ПРОД. ТОВАРЫ</c:v>
                </c:pt>
                <c:pt idx="9">
                  <c:v>ПРОЧЕЕ</c:v>
                </c:pt>
              </c:strCache>
            </c:strRef>
          </c:cat>
          <c:val>
            <c:numRef>
              <c:f>нсо!$B$25:$B$34</c:f>
              <c:numCache>
                <c:formatCode>General</c:formatCode>
                <c:ptCount val="10"/>
                <c:pt idx="0">
                  <c:v>582396</c:v>
                </c:pt>
                <c:pt idx="1">
                  <c:v>506000</c:v>
                </c:pt>
                <c:pt idx="2">
                  <c:v>386802</c:v>
                </c:pt>
                <c:pt idx="3">
                  <c:v>63280</c:v>
                </c:pt>
                <c:pt idx="4">
                  <c:v>31737</c:v>
                </c:pt>
                <c:pt idx="5">
                  <c:v>38843</c:v>
                </c:pt>
                <c:pt idx="6">
                  <c:v>31681</c:v>
                </c:pt>
                <c:pt idx="7">
                  <c:v>37368</c:v>
                </c:pt>
                <c:pt idx="8">
                  <c:v>23916</c:v>
                </c:pt>
                <c:pt idx="9">
                  <c:v>35553</c:v>
                </c:pt>
              </c:numCache>
            </c:numRef>
          </c:val>
        </c:ser>
        <c:ser>
          <c:idx val="1"/>
          <c:order val="1"/>
          <c:explosion val="9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154025</a:t>
                    </a:r>
                    <a:endParaRPr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389383</a:t>
                    </a:r>
                    <a:endParaRPr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191903</a:t>
                    </a:r>
                    <a:endParaRPr/>
                  </a:p>
                </c:rich>
              </c:tx>
            </c:dLbl>
            <c:dLbl>
              <c:idx val="3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1800000"/>
                  <a:lstStyle/>
                  <a:p>
                    <a:pPr>
                      <a:defRPr/>
                    </a:pPr>
                    <a:r>
                      <a:rPr lang="ru-RU"/>
                      <a:t>27068</a:t>
                    </a:r>
                    <a:endParaRPr/>
                  </a:p>
                </c:rich>
              </c:tx>
            </c:dLbl>
            <c:dLbl>
              <c:idx val="4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2820000"/>
                  <a:lstStyle/>
                  <a:p>
                    <a:pPr>
                      <a:defRPr/>
                    </a:pPr>
                    <a:r>
                      <a:rPr lang="ru-RU"/>
                      <a:t>32820</a:t>
                    </a:r>
                    <a:endParaRPr/>
                  </a:p>
                </c:rich>
              </c:tx>
            </c:dLbl>
            <c:dLbl>
              <c:idx val="5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360000"/>
                  <a:lstStyle/>
                  <a:p>
                    <a:pPr>
                      <a:defRPr/>
                    </a:pPr>
                    <a:r>
                      <a:rPr lang="ru-RU"/>
                      <a:t>35076</a:t>
                    </a:r>
                    <a:endParaRPr/>
                  </a:p>
                </c:rich>
              </c:tx>
            </c:dLbl>
            <c:dLbl>
              <c:idx val="6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960000"/>
                  <a:lstStyle/>
                  <a:p>
                    <a:pPr>
                      <a:defRPr/>
                    </a:pPr>
                    <a:r>
                      <a:rPr lang="ru-RU"/>
                      <a:t>15751</a:t>
                    </a:r>
                    <a:endParaRPr/>
                  </a:p>
                </c:rich>
              </c:tx>
            </c:dLbl>
            <c:dLbl>
              <c:idx val="7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560000"/>
                  <a:lstStyle/>
                  <a:p>
                    <a:pPr>
                      <a:defRPr/>
                    </a:pPr>
                    <a:r>
                      <a:rPr lang="en-US"/>
                      <a:t>14328</a:t>
                    </a:r>
                    <a:endParaRPr/>
                  </a:p>
                </c:rich>
              </c:tx>
            </c:dLbl>
            <c:dLbl>
              <c:idx val="8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800000"/>
                  <a:lstStyle/>
                  <a:p>
                    <a:pPr>
                      <a:defRPr/>
                    </a:pPr>
                    <a:r>
                      <a:rPr lang="en-US"/>
                      <a:t>2098</a:t>
                    </a:r>
                    <a:endParaRPr/>
                  </a:p>
                </c:rich>
              </c:tx>
            </c:dLbl>
            <c:dLbl>
              <c:idx val="9"/>
              <c:delete val="1"/>
              <c:layout/>
            </c:dLbl>
            <c:showBubbleSize val="0"/>
            <c:showCatName val="0"/>
            <c:showLeaderLines val="1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нсо!$A$25:$A$34</c:f>
              <c:strCache>
                <c:ptCount val="10"/>
                <c:pt idx="0">
                  <c:v xml:space="preserve">ЛОМ ЧЕРНЫХ МЕТАЛЛОВ</c:v>
                </c:pt>
                <c:pt idx="1">
                  <c:v xml:space="preserve">ГРУЗЫ В КОНТЕЙНЕРАХ</c:v>
                </c:pt>
                <c:pt idx="2">
                  <c:v>КОКС</c:v>
                </c:pt>
                <c:pt idx="3">
                  <c:v xml:space="preserve">ПРОДУКТЫ ПЕРЕМОЛА</c:v>
                </c:pt>
                <c:pt idx="4">
                  <c:v>ЗЕРНО</c:v>
                </c:pt>
                <c:pt idx="5">
                  <c:v>МЕТИЗЫ</c:v>
                </c:pt>
                <c:pt idx="6">
                  <c:v xml:space="preserve">СТРОИТЕЛЬНЫЕ ГРУЗЫ</c:v>
                </c:pt>
                <c:pt idx="7">
                  <c:v xml:space="preserve">ОСТАЛЬНЫЕ И СБОРНЫЕ ГРУЗЫ</c:v>
                </c:pt>
                <c:pt idx="8">
                  <c:v xml:space="preserve">ОСТАЛЬНЫЕ ПРОД. ТОВАРЫ</c:v>
                </c:pt>
                <c:pt idx="9">
                  <c:v>ПРОЧЕЕ</c:v>
                </c:pt>
              </c:strCache>
            </c:strRef>
          </c:cat>
          <c:val>
            <c:numRef>
              <c:f>нсо!$C$25:$C$34</c:f>
              <c:numCache>
                <c:formatCode>General</c:formatCode>
                <c:ptCount val="10"/>
                <c:pt idx="0">
                  <c:v>439605</c:v>
                </c:pt>
                <c:pt idx="1">
                  <c:v>476748</c:v>
                </c:pt>
                <c:pt idx="2">
                  <c:v>386559</c:v>
                </c:pt>
                <c:pt idx="3">
                  <c:v>63679</c:v>
                </c:pt>
                <c:pt idx="4">
                  <c:v>59370</c:v>
                </c:pt>
                <c:pt idx="5">
                  <c:v>38440</c:v>
                </c:pt>
                <c:pt idx="6">
                  <c:v>27931</c:v>
                </c:pt>
                <c:pt idx="7">
                  <c:v>24707</c:v>
                </c:pt>
                <c:pt idx="8">
                  <c:v>16930</c:v>
                </c:pt>
                <c:pt idx="9">
                  <c:v>23936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0442019516796106"/>
          <c:y val="0.14434713595583182"/>
          <c:w val="0.28193645349497182"/>
          <c:h val="0.8091366459627321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spPr bwMode="auto">
    <a:xfrm>
      <a:off x="5707812" y="760762"/>
      <a:ext cx="6192000" cy="5796000"/>
    </a:xfrm>
  </c:sp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Отправленные пассажиры в дальнем следовании, млн. чел.</a:t>
            </a:r>
            <a:endParaRPr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7030A0"/>
              </a:solidFill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</c:spPr>
          </c:dPt>
          <c:dLbls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14.74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нсо_п!$A$4:$A$5</c:f>
              <c:strCache>
                <c:ptCount val="2"/>
                <c:pt idx="0">
                  <c:v>2024</c:v>
                </c:pt>
                <c:pt idx="1">
                  <c:v xml:space="preserve">8 мес. 2025</c:v>
                </c:pt>
              </c:strCache>
            </c:strRef>
          </c:cat>
          <c:val>
            <c:numRef>
              <c:f>нсо_п!$B$4:$B$5</c:f>
              <c:numCache>
                <c:formatCode>General</c:formatCode>
                <c:ptCount val="2"/>
                <c:pt idx="0">
                  <c:v>22.89</c:v>
                </c:pt>
                <c:pt idx="1">
                  <c:v>3.81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axId val="132878720"/>
        <c:axId val="132880256"/>
      </c:barChart>
      <c:catAx>
        <c:axId val="13287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880256"/>
        <c:crosses val="autoZero"/>
        <c:auto val="1"/>
        <c:lblAlgn val="ctr"/>
        <c:lblOffset val="100"/>
        <c:noMultiLvlLbl val="0"/>
      </c:catAx>
      <c:valAx>
        <c:axId val="132880256"/>
        <c:scaling>
          <c:orientation val="minMax"/>
        </c:scaling>
        <c:delete val="0"/>
        <c:axPos val="l"/>
        <c:majorGridlines>
          <c:spPr bwMode="auto"/>
        </c:majorGridlines>
        <c:numFmt formatCode="General" sourceLinked="1"/>
        <c:majorTickMark val="out"/>
        <c:minorTickMark val="none"/>
        <c:tickLblPos val="nextTo"/>
        <c:crossAx val="132878720"/>
        <c:crosses val="autoZero"/>
        <c:crossBetween val="between"/>
      </c:valAx>
    </c:plotArea>
    <c:plotVisOnly val="1"/>
    <c:dispBlanksAs val="gap"/>
    <c:showDLblsOverMax val="0"/>
  </c:chart>
  <c:spPr bwMode="auto">
    <a:xfrm>
      <a:off x="838197" y="1052847"/>
      <a:ext cx="4648191" cy="4523695"/>
    </a:xfrm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Отправленные пассажиры в пригородном сообщении, млн. чел.</a:t>
            </a:r>
            <a:endParaRPr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419"/>
          <c:y val="0.18951000000000001"/>
          <c:w val="0.86246999999999996"/>
          <c:h val="0.7077599999999999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rgbClr val="7030A0"/>
              </a:solidFill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</c:spPr>
          </c:dPt>
          <c:dLbls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305,3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нсо_п!$A$4:$A$5</c:f>
              <c:strCache>
                <c:ptCount val="2"/>
                <c:pt idx="0">
                  <c:v>2024</c:v>
                </c:pt>
                <c:pt idx="1">
                  <c:v xml:space="preserve">8 мес. 2025</c:v>
                </c:pt>
              </c:strCache>
            </c:strRef>
          </c:cat>
          <c:val>
            <c:numRef>
              <c:f>нсо_п!$B$4:$B$5</c:f>
              <c:numCache>
                <c:formatCode>General</c:formatCode>
                <c:ptCount val="2"/>
                <c:pt idx="0">
                  <c:v>460.7</c:v>
                </c:pt>
                <c:pt idx="1">
                  <c:v>139.51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axId val="132924933"/>
        <c:axId val="132924934"/>
      </c:barChart>
      <c:catAx>
        <c:axId val="13292493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924934"/>
        <c:crosses val="autoZero"/>
        <c:auto val="1"/>
        <c:lblAlgn val="ctr"/>
        <c:lblOffset val="100"/>
        <c:noMultiLvlLbl val="0"/>
      </c:catAx>
      <c:valAx>
        <c:axId val="132924934"/>
        <c:scaling>
          <c:orientation val="minMax"/>
        </c:scaling>
        <c:delete val="0"/>
        <c:axPos val="l"/>
        <c:majorGridlines>
          <c:spPr bwMode="auto"/>
        </c:majorGridlines>
        <c:numFmt formatCode="General" sourceLinked="1"/>
        <c:majorTickMark val="out"/>
        <c:minorTickMark val="none"/>
        <c:tickLblPos val="nextTo"/>
        <c:crossAx val="132924933"/>
        <c:crosses val="autoZero"/>
        <c:crossBetween val="between"/>
      </c:valAx>
    </c:plotArea>
    <c:plotVisOnly val="1"/>
    <c:dispBlanksAs val="gap"/>
    <c:showDLblsOverMax val="0"/>
  </c:chart>
  <c:spPr bwMode="auto">
    <a:xfrm>
      <a:off x="6613119" y="1205244"/>
      <a:ext cx="4901049" cy="4523694"/>
    </a:xfrm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drawings/_rels/.rels><?xml version="1.0" encoding="UTF-8" standalone="yes"?><Relationships xmlns="http://schemas.openxmlformats.org/package/2006/relationships"></Relationships>
</file>

<file path=ppt/drawings/drawing1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0.44838</cdr:x>
      <cdr:y>0.10876</cdr:y>
    </cdr:from>
    <cdr:to>
      <cdr:x>0.65137999999999996</cdr:x>
      <cdr:y>0.16117999999999999</cdr:y>
    </cdr:to>
    <cdr:sp>
      <cdr:nvSpPr>
        <cdr:cNvPr id="2" name="TextBox 1"/>
        <cdr:cNvSpPr txBox="1"/>
      </cdr:nvSpPr>
      <cdr:spPr bwMode="auto">
        <a:xfrm>
          <a:off x="2776360" y="630397"/>
          <a:ext cx="1256987" cy="303819"/>
        </a:xfrm>
        <a:prstGeom prst="rect">
          <a:avLst/>
        </a:prstGeom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>
            <a:defRPr/>
          </a:pPr>
          <a:r>
            <a:rPr lang="ru-RU" sz="1400" b="1"/>
            <a:t>8 мес. 2025г.</a:t>
          </a:r>
          <a:endParaRPr/>
        </a:p>
      </cdr:txBody>
    </cdr:sp>
  </cdr:relSizeAnchor>
  <cdr:relSizeAnchor>
    <cdr:from>
      <cdr:x>0.3029</cdr:x>
      <cdr:y>0.38140000000000002</cdr:y>
    </cdr:from>
    <cdr:to>
      <cdr:x>0.43385000000000001</cdr:x>
      <cdr:y>0.44507000000000002</cdr:y>
    </cdr:to>
    <cdr:sp>
      <cdr:nvSpPr>
        <cdr:cNvPr id="3" name="TextBox 1"/>
        <cdr:cNvSpPr txBox="1"/>
      </cdr:nvSpPr>
      <cdr:spPr bwMode="auto">
        <a:xfrm>
          <a:off x="1875553" y="2210590"/>
          <a:ext cx="810842" cy="369007"/>
        </a:xfrm>
        <a:prstGeom prst="rect">
          <a:avLst/>
        </a:prstGeom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>
            <a:defRPr/>
          </a:pPr>
          <a:r>
            <a:rPr lang="ru-RU" sz="1400" b="1"/>
            <a:t>2024г</a:t>
          </a:r>
          <a:r>
            <a:rPr lang="ru-RU" sz="1200" b="1"/>
            <a:t>.</a:t>
          </a:r>
          <a:endParaRPr/>
        </a:p>
      </cdr:txBody>
    </cdr:sp>
  </cdr:relSizeAnchor>
</c:userShap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ourister.ru/world/europe/russia/city/moscow/publications/471?ysclid=lb3ni9tmkb426384020" TargetMode="External"/><Relationship Id="rId3" Type="http://schemas.openxmlformats.org/officeDocument/2006/relationships/hyperlink" Target="https://xstud.org/134371/geografiya/monorelsovyy_transport?ysclid=lb3npx1nvt870764524" TargetMode="Externa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 /><Relationship Id="rId3" Type="http://schemas.openxmlformats.org/officeDocument/2006/relationships/chart" Target="../charts/chart2.xml" 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 /><Relationship Id="rId3" Type="http://schemas.openxmlformats.org/officeDocument/2006/relationships/chart" Target="../charts/chart4.xml" 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2700469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800">
                <a:latin typeface="Times New Roman"/>
                <a:ea typeface="Calibri"/>
                <a:cs typeface="Times New Roman"/>
              </a:rPr>
              <a:t>ПАСПОРТ</a:t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Региона Российской Федерации</a:t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город Москва</a:t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endParaRPr lang="ru-RU" sz="4800" b="1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735124" y="5892799"/>
            <a:ext cx="1865745" cy="740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000" b="1"/>
          </a:p>
        </p:txBody>
      </p:sp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tretch/>
        </p:blipFill>
        <p:spPr bwMode="auto">
          <a:xfrm>
            <a:off x="9939328" y="5214150"/>
            <a:ext cx="1457335" cy="135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«Модуль»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4-я ул. 8 марта, д. 3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14 600 кв. м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«НИИССУ»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Старокалужское ш., д. 58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16 700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«НИКИЭТ»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Малая Красносельская, д. 2/8, корп. 4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50 000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«Отрадное»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Отрадная, д. 2Б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79 700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«Полюс»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Введенского, д. 3, кор.1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74 600 кв. м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«Пульсар»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Окружной пр-д, д. 27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67 200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 ТЕХНОПАРК </a:t>
            </a:r>
            <a:r>
              <a:rPr lang="ru-RU" sz="1600">
                <a:latin typeface="Times New Roman"/>
                <a:cs typeface="Times New Roman"/>
              </a:rPr>
              <a:t>«Радиофизика»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Героев Панфиловцев. Д.10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58 600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«Сапфир»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Щербаковская, д. 53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59 000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</a:t>
            </a:r>
            <a:r>
              <a:rPr lang="ru-RU" sz="1600">
                <a:latin typeface="Times New Roman"/>
                <a:cs typeface="Times New Roman"/>
              </a:rPr>
              <a:t> «Связь Инжиниринг»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6-я Радиальная, д. 9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24 200 кв. м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 ТЕХНОПАРК </a:t>
            </a:r>
            <a:r>
              <a:rPr lang="ru-RU" sz="1600">
                <a:latin typeface="Times New Roman"/>
                <a:cs typeface="Times New Roman"/>
              </a:rPr>
              <a:t>«Сколково»»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территория инновационного центра «Сколково», Большой бульвар, 42 стр.1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95 860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«Слава»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Научный пр-д, д. 20, стр 2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31 000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«Строгино»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Твардовского, д. 8, стр.1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17 400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</a:t>
            </a:r>
            <a:r>
              <a:rPr lang="ru-RU" sz="1600">
                <a:latin typeface="Times New Roman"/>
                <a:cs typeface="Times New Roman"/>
              </a:rPr>
              <a:t> «Темп»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Кавказский б-р, д. 59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36 200 кв. м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«ТехноСпарк »</a:t>
            </a:r>
            <a:endParaRPr/>
          </a:p>
          <a:p>
            <a:pPr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г. Троицк, ул. Промышленная, д. 2А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7 800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«Тиснум»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г. Троицк, ул. Научная, вл. 3, 5, 7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3 700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«Физтехпарк»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Долгопрудненское ш., д.3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30 100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«Фотоника»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Москва, Щёлковское шоссе, 77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29 500 кв. м 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«Центр хайтек инноваций «РИКОР»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Костомаровский пер. д.3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24 500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«ЦНИИТМАШ»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Шарикоподшипниковская, д. 4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13 000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 </a:t>
            </a:r>
            <a:r>
              <a:rPr lang="ru-RU" sz="1600">
                <a:latin typeface="Times New Roman"/>
                <a:cs typeface="Times New Roman"/>
              </a:rPr>
              <a:t>«Элерон»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Генерала Белова, д.14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77 100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«Прецизионные радиолазерные системы»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Авиамоторная, д. 53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26 000 кв. м 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«МЗТА»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Мироновская, д. 33 кор.26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13 029 кв. м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«Останкино»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Академика Королева, д. 12.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20 Га</a:t>
            </a:r>
            <a:endParaRPr/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«Мосмедпарк»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 ул. 1-я Курьяновская д. 34 стр. 11.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4,42 Га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411097"/>
            <a:ext cx="10515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ТЕХНОПАРКИ</a:t>
            </a:r>
            <a:endParaRPr lang="ru-RU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2000" b="1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 </a:t>
            </a:r>
            <a:r>
              <a:rPr lang="ru-RU" sz="1600">
                <a:latin typeface="Times New Roman"/>
                <a:cs typeface="Times New Roman"/>
              </a:rPr>
              <a:t>«Калибр»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solidFill>
                  <a:prstClr val="black"/>
                </a:solidFill>
                <a:latin typeface="Times New Roman"/>
                <a:cs typeface="Times New Roman"/>
              </a:rPr>
              <a:t>Место нахождения: г. Москва ул. Годовиков ад. 9.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solidFill>
                  <a:prstClr val="black"/>
                </a:solidFill>
                <a:latin typeface="Times New Roman"/>
                <a:cs typeface="Times New Roman"/>
              </a:rPr>
              <a:t>Площадь: 14 Га; </a:t>
            </a:r>
            <a:endParaRPr/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solidFill>
                  <a:prstClr val="black"/>
                </a:solidFill>
                <a:latin typeface="Times New Roman"/>
                <a:cs typeface="Times New Roman"/>
              </a:rPr>
              <a:t>- ТЕХНОПАРК </a:t>
            </a:r>
            <a:r>
              <a:rPr lang="ru-RU" sz="1600">
                <a:solidFill>
                  <a:prstClr val="black"/>
                </a:solidFill>
                <a:latin typeface="Times New Roman"/>
                <a:cs typeface="Times New Roman"/>
              </a:rPr>
              <a:t>«Семеновский»</a:t>
            </a:r>
            <a:endParaRPr/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>
                <a:solidFill>
                  <a:prstClr val="black"/>
                </a:solidFill>
                <a:latin typeface="Times New Roman"/>
                <a:cs typeface="Times New Roman"/>
              </a:rPr>
              <a:t>Место нахождения: г. Москва ул. Малая Семеновская д. 9 стр. 8. </a:t>
            </a:r>
            <a:endParaRPr/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>
                <a:solidFill>
                  <a:prstClr val="black"/>
                </a:solidFill>
                <a:latin typeface="Times New Roman"/>
                <a:cs typeface="Times New Roman"/>
              </a:rPr>
              <a:t>Площадь: 3,76 Га. 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endParaRPr lang="ru-RU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262744"/>
            <a:ext cx="10214499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ru-RU" sz="1800" b="1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Особые экономические зоны</a:t>
            </a:r>
            <a:endParaRPr/>
          </a:p>
          <a:p>
            <a:pPr marL="0" indent="0"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- Печатники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Специализация: создание удобной инфраструктуры для развития инновационных компаний на территории Москвы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Площадь: 32,44 Га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-Алабушево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Специализация: развитие высокотехнологических производств города за счет предоставления благоприятных условий для размещения наукоемких предприятий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Площадь:142,71Га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800" b="1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262744"/>
            <a:ext cx="10214499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Особые экономические зоны</a:t>
            </a:r>
            <a:endParaRPr/>
          </a:p>
          <a:p>
            <a:pPr marL="0" indent="0"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- Микрон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Место нахождения: Россия, г. Зеленоград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Специализация: производство и экспорт микроэлектроники в России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Площадь: 13,33 Га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-Ангстрем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Место нахождения: Россия, г. Зеленоград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Специализация: разработка новых технологий производства микроэлектроники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Площадь:15,15Га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8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-МИЭТ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Специализация: электроника и информационные технологии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Площадь:4,47Га</a:t>
            </a:r>
            <a:endParaRPr/>
          </a:p>
          <a:p>
            <a:pPr marL="0" indent="0">
              <a:buNone/>
              <a:defRPr/>
            </a:pPr>
            <a:endParaRPr lang="ru-RU" sz="1800" b="1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5463" y="0"/>
            <a:ext cx="12026537" cy="50764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Карта железных дорог региона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566566" y="6334566"/>
            <a:ext cx="74857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en-US" sz="1200" u="sng">
                <a:latin typeface="Times New Roman"/>
                <a:cs typeface="Times New Roman"/>
              </a:rPr>
              <a:t>https://slugba-perevozok.ru/documents/moskovskajagood.jpg</a:t>
            </a:r>
            <a:endParaRPr lang="ru-RU" sz="1200" u="sng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2852" t="33297" r="29086" b="22882"/>
          <a:stretch/>
        </p:blipFill>
        <p:spPr bwMode="auto">
          <a:xfrm>
            <a:off x="2409987" y="751668"/>
            <a:ext cx="7446935" cy="466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16896" y="477100"/>
            <a:ext cx="5758207" cy="4078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>
                <a:latin typeface="Times New Roman"/>
                <a:ea typeface="Calibri"/>
                <a:cs typeface="Times New Roman"/>
              </a:rPr>
              <a:t>Географическая карта региона</a:t>
            </a:r>
            <a:br>
              <a:rPr lang="ru-RU" sz="1800">
                <a:latin typeface="Calibri"/>
                <a:ea typeface="Calibri"/>
                <a:cs typeface="Times New Roman"/>
              </a:rPr>
            </a:b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8685" t="8199" r="20441" b="7298"/>
          <a:stretch/>
        </p:blipFill>
        <p:spPr bwMode="auto">
          <a:xfrm>
            <a:off x="1503335" y="922149"/>
            <a:ext cx="8276095" cy="476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 bwMode="auto">
          <a:xfrm>
            <a:off x="457200" y="6145078"/>
            <a:ext cx="11244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Times New Roman"/>
                <a:cs typeface="Times New Roman"/>
              </a:rPr>
              <a:t>Источник:</a:t>
            </a:r>
            <a:r>
              <a:rPr lang="en-US" sz="1200">
                <a:latin typeface="Times New Roman"/>
                <a:cs typeface="Times New Roman"/>
              </a:rPr>
              <a:t>https://yandex.ru/maps/geo/moskva/53166393/?from=tabbar&amp;ll=37.646930%2C55.725146&amp;source=serp_navig&amp;z=10.47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782665"/>
            <a:ext cx="11119758" cy="53546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500" b="1" i="0" u="sng">
                <a:solidFill>
                  <a:srgbClr val="000000"/>
                </a:solidFill>
                <a:latin typeface="Times New Roman"/>
                <a:cs typeface="Times New Roman"/>
              </a:rPr>
              <a:t>Показатели работы транспорта в регионе: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Москва — главный транспортный узел страны. В городе сходятся сети железных дорог, автомагистралей и воздушных путей. </a:t>
            </a:r>
            <a:endParaRPr lang="ru-RU" sz="1800" b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400" b="1">
                <a:solidFill>
                  <a:srgbClr val="000000"/>
                </a:solidFill>
                <a:latin typeface="Times New Roman"/>
                <a:cs typeface="Times New Roman"/>
              </a:rPr>
              <a:t>Автомобильный транспорт: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Большое значение на территории Москвы имеет автомобильный транспорт, который перевозит значительное число грузов и пассажиров по автодорогам столицы. Общая протяженность автомобильных дорог общего пользования в городе Москве -  53 855,310 км.</a:t>
            </a:r>
            <a:endParaRPr lang="ru-RU" sz="1800" b="0" i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400" b="1" i="0">
                <a:solidFill>
                  <a:srgbClr val="000000"/>
                </a:solidFill>
                <a:latin typeface="Times New Roman"/>
                <a:cs typeface="Times New Roman"/>
              </a:rPr>
              <a:t>Водный транспорт: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700">
                <a:latin typeface="Times New Roman"/>
                <a:cs typeface="Times New Roman"/>
              </a:rPr>
              <a:t>Благодаря системе каналов, построенных в  составе великих строек коммунизма, Москва с советских времён заслужила название «порта пяти морей». От Северного и Южного речных вокзалов ходят круизные теплоходы, соединяющие Москву с Санкт-Петербургом, Астраханью, Ростовом-на-Дону и другими городами России. Также осуществляются перевозки по Химкинскому водохранилищу, пригородным линиям. В период навигации на Москве-реке работают несколько маршрутов речного трамвая.</a:t>
            </a:r>
            <a:endParaRPr lang="ru-RU" sz="1700" b="1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39947" y="6176074"/>
            <a:ext cx="11160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Times New Roman"/>
                <a:cs typeface="Times New Roman"/>
              </a:rPr>
              <a:t>Источник: </a:t>
            </a:r>
            <a:r>
              <a:rPr lang="en-US" sz="1200" u="sng">
                <a:latin typeface="Times New Roman"/>
                <a:cs typeface="Times New Roman"/>
                <a:hlinkClick r:id="rId2" tooltip="https://www.tourister.ru/world/europe/russia/city/moscow/publications/471?ysclid=lb3ni9tmkb426384020"/>
              </a:rPr>
              <a:t>https://www.tourister.ru/world/europe/russia/city/moscow/publications/471?ysclid=lb3ni9tmkb426384020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en-US" sz="1200" u="sng">
                <a:latin typeface="Times New Roman"/>
                <a:cs typeface="Times New Roman"/>
                <a:hlinkClick r:id="rId3" tooltip="https://xstud.org/134371/geografiya/monorelsovyy_transport?ysclid=lb3npx1nvt870764524"/>
              </a:rPr>
              <a:t>https://xstud.org/134371/geografiya/monorelsovyy_transport?ysclid=lb3npx1nvt870764524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838200" y="-37935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Авиационный транспорт:</a:t>
            </a:r>
            <a:endParaRPr lang="ru-RU" sz="2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70935" y="586760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ru-RU" sz="1700">
                <a:latin typeface="Times New Roman"/>
                <a:cs typeface="Times New Roman"/>
              </a:rPr>
              <a:t>В Москве и ближнем Подмосковье расположены аэропорты «Шереметьево», «Внуково», «Домодедово» и «Жуковский». С точки зрения пространственного расположения аэропортов характерной особенностью Москвы является их значительная удалённость от центра города. Москва в плане транспортной доступности узлов пассажирской авиации и сбалансированности системы интермодальных перевозок между аэропортами и центром города всё больше приближается к ведущими мировыми финансовым центрам, а по дешевизне проезда даже опережает большинство из них. Во многом этого удалось достигнуть благодаря вводу в эксплуатацию в течение последних нескольких лет линий скоростных аэроэкспрессов непосредственно от аэропортовых терминалов к железнодорожным вокзалам города. Данный вид транспорта является на сегодняшний день наиболее быстрым, надежным и достаточно комфортным средством сообщения между аэропортами и городом.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400" b="1" i="0">
                <a:latin typeface="Times New Roman"/>
                <a:cs typeface="Times New Roman"/>
              </a:rPr>
              <a:t>Железнодорожный транспорт:</a:t>
            </a:r>
            <a:endParaRPr/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ru-RU" sz="1700">
                <a:latin typeface="Times New Roman"/>
                <a:cs typeface="Times New Roman"/>
              </a:rPr>
              <a:t>«Москва является крупнейшим железнодорожным узлом. Железнодорожная сеть в Москве представлена десятью основными направлениями с десятью вокзалами (с восьми вокзалов — Белорусский, Казанский, Курский, Киевский, Ленинградский, Павелецкий, Ярославский, Восточный осуществляется как пригородное, так и дальнее сообщение, два вокзала — Рижский и Савёловский — обслуживают только пригородные перевозки), Московской окружной железной дорогой, несколькими соединительными ветвями и рядом ответвлений, в основном однопутных, относительно небольшой длины, основная часть из которых полностью находится в черте города. Все объекты железнодорожного транспорта Москвы относятся к Московской железной дороге, кроме Ленинградского направления, относящегося к Октябрьской железной дороге, которая тоже входит в Московский железнодорожный узел.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391885" y="6297574"/>
            <a:ext cx="102064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en-US" sz="1200">
                <a:latin typeface="Times New Roman"/>
                <a:cs typeface="Times New Roman"/>
              </a:rPr>
              <a:t> http://newsruss.ru/doc/index.php</a:t>
            </a:r>
            <a:r>
              <a:rPr lang="ru-RU" sz="1200" u="sng">
                <a:latin typeface="Times New Roman"/>
                <a:cs typeface="Times New Roman"/>
              </a:rPr>
              <a:t> </a:t>
            </a:r>
            <a:endParaRPr lang="ru-RU" sz="1200" u="sng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32476" y="6300061"/>
            <a:ext cx="7515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                     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767461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>
                <a:latin typeface="Times New Roman"/>
                <a:ea typeface="+mn-ea"/>
                <a:cs typeface="Times New Roman"/>
              </a:rPr>
              <a:t>     Железнодорожный транспорт:</a:t>
            </a:r>
            <a:br>
              <a:rPr lang="ru-RU" sz="2400" b="1">
                <a:latin typeface="Times New Roman"/>
                <a:ea typeface="+mn-ea"/>
                <a:cs typeface="Times New Roman"/>
              </a:rPr>
            </a:br>
            <a:endParaRPr lang="ru-RU" sz="2400" b="1"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ru-RU" sz="180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ru-RU" sz="1700">
                <a:latin typeface="Times New Roman"/>
                <a:cs typeface="Times New Roman"/>
              </a:rPr>
              <a:t>На долю Московского железнодорожного транспортного узла приходится около 35% всех отправлений пассажиров в России. Действует скоростное межобластное сообщение с городами Калуга, Нижний Новгород, Рязань, Санкт-Петербург и другими субъектами. Пригородные поезда, связывающие вокзалы Москвы с населёнными пунктами Московской и близлежащих областей, играют существенную роль и во внутригородских перевозках. В Москве реализованы крупные проекты по развитию пассажирского железнодорожного сообщения, такие как организация пассажирского движения на Малом кольце Московской железной дороги и запуск Московских центральных диаметров».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Общественный транспорт: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ru-RU" sz="1800">
                <a:latin typeface="Times New Roman"/>
                <a:cs typeface="Times New Roman"/>
              </a:rPr>
              <a:t>Москва с её 12-миллионным населением является крупнейшим транспортным узлом России. Важное место в составе функционирующей в городе транспортной системы занимает общественный транспорт, на котором совершается более 16,5 млн. поездок в сутки (в год — около 6 млрд. поездок).В Москве насчитывается около 950 маршрутов наземного городского транспорта (в том числе 13 ночных маршрутов), для большего удобства повседневных поездок по центру города и сокращения интервалов движения наземного транспорта функционирует новая маршрутная сеть «Магистраль», состоящая из маршрутов трех типов: магистральные, районные, социальные.</a:t>
            </a:r>
            <a:endParaRPr lang="ru-RU" sz="1800" b="1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1885" y="6297574"/>
            <a:ext cx="102064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en-US" sz="1200">
                <a:latin typeface="Times New Roman"/>
                <a:cs typeface="Times New Roman"/>
              </a:rPr>
              <a:t> http://newsruss.ru/doc/index.php</a:t>
            </a:r>
            <a:r>
              <a:rPr lang="ru-RU" sz="1200" u="sng">
                <a:latin typeface="Times New Roman"/>
                <a:cs typeface="Times New Roman"/>
              </a:rPr>
              <a:t> </a:t>
            </a:r>
            <a:endParaRPr lang="ru-RU" sz="1200" u="sng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49451" y="6307809"/>
            <a:ext cx="729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                  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535023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977,497 км протяженность путей общего пользования;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</a:rPr>
              <a:t>44949,14 м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  протяженность путей необщего пользования, (см. Приложение 1)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10 железнодорожных вокзалов;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145 железнодорожных станций;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 аэропортов, аэровокзалов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10 автовокзалов, 33 автостанций и кассовых пунктов;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12 речных порта;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0 пограничных переходов.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5" y="629757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solidFill>
                  <a:srgbClr val="000000"/>
                </a:solidFill>
                <a:latin typeface="Times New Roman"/>
                <a:cs typeface="Times New Roman"/>
              </a:rPr>
              <a:t>(по данным субъекта)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53502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 b="1">
                <a:solidFill>
                  <a:srgbClr val="000000"/>
                </a:solidFill>
                <a:latin typeface="Times New Roman"/>
                <a:cs typeface="Times New Roman"/>
              </a:rPr>
              <a:t>Крупнейшие железнодорожные станции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: 1 класса-Лосиноостровская, Бескудниково, Кунцево II, Москва-Бутырская, Москва- Рижская, Подмосковная, Солнечная, Перово. Внеклассные – Люблино- Сортировочное, Москва-Каланчевская, Москва-Пассажирская-Курская, Москва-Пассажирская-Ярославская, Бекасово-Сортировочное, Москва- Пассажирская-Киевская, Москва-Пассажирская-Смоленская, Москва- Пассажирская-Казанская, Москва-Пассажирская-Павелецкая, Николаевка;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 b="1">
                <a:solidFill>
                  <a:srgbClr val="000000"/>
                </a:solidFill>
                <a:latin typeface="Times New Roman"/>
                <a:cs typeface="Times New Roman"/>
              </a:rPr>
              <a:t>Крупнейшие локомотивные депо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: Лихоборы- Окружные (ТЧЭ-2), Москва-Сортировочная-Рязанская (ТЧЭ-6), имени Ильича (ТЧЭ-18), Бекасово-Сортировочное (ТЧЭ-23);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 b="1">
                <a:solidFill>
                  <a:srgbClr val="000000"/>
                </a:solidFill>
                <a:latin typeface="Times New Roman"/>
                <a:cs typeface="Times New Roman"/>
              </a:rPr>
              <a:t>Крупнейшие вагонные депо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: Бирюлево (ВЧДЭ-9), Люблино АО «ВРК-1», Москва-Киевская АО «ФПК», Москва АО «ФПК», Москва-3 АО «ФПК», Москва-Киевская АО «ФПК», Николаевка АО «ФПК»; Бекасово (ВЧДЭ-13).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 b="1">
                <a:solidFill>
                  <a:srgbClr val="000000"/>
                </a:solidFill>
                <a:latin typeface="Times New Roman"/>
                <a:cs typeface="Times New Roman"/>
              </a:rPr>
              <a:t>Крупнейшие моторвагонные депо: 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Москва-2 Ярославская (ТЧ-10), Подмосковная (ТЧ-96), Перерва АО «ЦППК».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5" y="629757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solidFill>
                  <a:srgbClr val="000000"/>
                </a:solidFill>
                <a:latin typeface="Times New Roman"/>
                <a:cs typeface="Times New Roman"/>
              </a:rPr>
              <a:t>(по данным субъекта)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/>
          <p:nvPr/>
        </p:nvSpPr>
        <p:spPr bwMode="auto">
          <a:xfrm>
            <a:off x="838200" y="112713"/>
            <a:ext cx="10515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209550" y="6418263"/>
            <a:ext cx="11612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200" u="sng">
                <a:solidFill>
                  <a:prstClr val="black"/>
                </a:solidFill>
                <a:latin typeface="Times New Roman"/>
                <a:cs typeface="Times New Roman"/>
              </a:rPr>
              <a:t>Источник:</a:t>
            </a:r>
            <a:r>
              <a:rPr lang="ru-RU" sz="12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2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solidFill>
                  <a:prstClr val="black"/>
                </a:solidFill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1796464443" name="Диаграмма 1796464442"/>
          <p:cNvGraphicFramePr>
            <a:graphicFrameLocks xmlns:a="http://schemas.openxmlformats.org/drawingml/2006/main"/>
          </p:cNvGraphicFramePr>
          <p:nvPr/>
        </p:nvGraphicFramePr>
        <p:xfrm>
          <a:off x="657531" y="736703"/>
          <a:ext cx="4995924" cy="5435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 xmlns:a="http://schemas.openxmlformats.org/drawingml/2006/main"/>
          </p:cNvGraphicFramePr>
          <p:nvPr/>
        </p:nvGraphicFramePr>
        <p:xfrm>
          <a:off x="5707812" y="760762"/>
          <a:ext cx="6192000" cy="57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 bwMode="auto">
          <a:xfrm>
            <a:off x="838200" y="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Отправление грузов по товарной номенклатуре </a:t>
            </a:r>
            <a:endParaRPr lang="ru-RU"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/>
          <p:nvPr/>
        </p:nvSpPr>
        <p:spPr bwMode="auto">
          <a:xfrm>
            <a:off x="923544" y="137097"/>
            <a:ext cx="10515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09550" y="6418263"/>
            <a:ext cx="11612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200" u="sng">
                <a:solidFill>
                  <a:prstClr val="black"/>
                </a:solidFill>
                <a:latin typeface="Times New Roman"/>
                <a:cs typeface="Times New Roman"/>
              </a:rPr>
              <a:t>Источник:</a:t>
            </a:r>
            <a:r>
              <a:rPr lang="ru-RU" sz="12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2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solidFill>
                  <a:prstClr val="black"/>
                </a:solidFill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1615715644" name="Диаграмма 1615715643"/>
          <p:cNvGraphicFramePr>
            <a:graphicFrameLocks xmlns:a="http://schemas.openxmlformats.org/drawingml/2006/main"/>
          </p:cNvGraphicFramePr>
          <p:nvPr/>
        </p:nvGraphicFramePr>
        <p:xfrm>
          <a:off x="838197" y="1052847"/>
          <a:ext cx="4648191" cy="452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 bwMode="auto">
          <a:xfrm>
            <a:off x="838200" y="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 sz="2400">
                <a:latin typeface="Times New Roman"/>
                <a:ea typeface="+mn-ea"/>
                <a:cs typeface="Times New Roman"/>
              </a:rPr>
              <a:t>Отправленные пассажиры</a:t>
            </a:r>
            <a:endParaRPr lang="ru-RU"/>
          </a:p>
        </p:txBody>
      </p:sp>
      <p:graphicFrame>
        <p:nvGraphicFramePr>
          <p:cNvPr id="354479985" name="Диаграмма 354479984"/>
          <p:cNvGraphicFramePr>
            <a:graphicFrameLocks xmlns:a="http://schemas.openxmlformats.org/drawingml/2006/main"/>
          </p:cNvGraphicFramePr>
          <p:nvPr/>
        </p:nvGraphicFramePr>
        <p:xfrm>
          <a:off x="6613119" y="1205244"/>
          <a:ext cx="4901049" cy="4523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73538"/>
            <a:ext cx="10515600" cy="60152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Показатели по железнодорожному транспорту 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транспортной безопасности)</a:t>
            </a:r>
            <a:endParaRPr/>
          </a:p>
        </p:txBody>
      </p: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378164" y="897147"/>
          <a:ext cx="11483157" cy="486112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880527"/>
                <a:gridCol w="5373936"/>
                <a:gridCol w="2405562"/>
                <a:gridCol w="2823132"/>
              </a:tblGrid>
              <a:tr h="526211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П.н.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Наименование показателя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Значение показателя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Примечание</a:t>
                      </a:r>
                      <a:endParaRPr/>
                    </a:p>
                  </a:txBody>
                  <a:tcPr/>
                </a:tc>
              </a:tr>
              <a:tr h="1123866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объектов транспортной инфраструктуры железнодорожного транспорта, подлежащих защите в соответствии с законодательством о транспортной безопасности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229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866982"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объектов железнодорожного транспорта общего пользования, охраняемых подразделениями ФГП ВО ЖДТ России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866982"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внеуличного транспорта (в части метрополитена), подлежащих защите в соответствии с законодательством о транспортной безопасности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557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610098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аварийно-спасательных формирований (пожарных поездов)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866982"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объектов, подлежащих защите в соответствии с Постановлением Правительства Российской Федерации от 19.04.2019 №471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172528" y="6222593"/>
            <a:ext cx="11818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en-US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cs typeface="Times New Roman"/>
              </a:rPr>
              <a:t>ОАО «РЖД» (Письмо Горьковской железной дороги от 11.07.2022 №исх-232/24НЗРВ), ФГП ВО ЖДТ (Письмо ФГП ВО ЖДТ (Филиал на ГЖД) от</a:t>
            </a:r>
            <a:r>
              <a:rPr lang="en-US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cs typeface="Times New Roman"/>
              </a:rPr>
              <a:t>14.07.2022 №3387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Важные проекты реализованные в 2021-2023 году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развития железнодорожного транспорта)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11924" y="634736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27804" y="1391283"/>
            <a:ext cx="11605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-Для организации демонстрации экспозиции, посвещенной подвигу Советской Армии и Советского народа в Великой Отечественной войне, составом передвижного выставочно-лекционного комплекса ОАО « РЖД» (ПВЛК)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организовано назначение специального поезда </a:t>
            </a:r>
            <a:r>
              <a:rPr lang="ru-RU" b="1" u="sng">
                <a:latin typeface="Times New Roman"/>
                <a:cs typeface="Times New Roman"/>
              </a:rPr>
              <a:t>«Поезд Победы»  </a:t>
            </a:r>
            <a:r>
              <a:rPr lang="ru-RU">
                <a:latin typeface="Times New Roman"/>
                <a:cs typeface="Times New Roman"/>
              </a:rPr>
              <a:t>в период с 18 января по 6 мая 2021г.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-Для организации передвижной агитационно-пропагандисткой акции «Мы – армия страны. «Мы - армия народа» организовано назначение специального поезда в период с 25 апреля по 27 июня 2021г.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-29 мая 2021г. Начал свою работу новый Вокзальный комплекс Восточный терминал Черкизово. Вокзал Восточный и две новые пассажирские платформы стали частью крупного транспортного хаба «Черкизово», который объединяет Московское центральное кольцо, метро, наземный транспорт и поезда дальнего следования. В новом вокзале размещена вся необходимая пассажирская инфраструктура: зал ожидания с местами для зарядки электронных устройств, рассчитанный на одновременное пребывание 200 человек, билетные кассы, зоны отдыха, санитарные комнаты. Объект полностью доступен для маломобильных граждан. По всему вокзалу размещена современная и интуитивно понятная навигация.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-Открытие 4 апреля 2022г остановочного пункта Минская Киевского направления в составе диаметра МЦД-4.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-Открытие движения по МЦД-3 и МЦД-4.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-Открытие ТПУ «Окружная».</a:t>
            </a:r>
            <a:endParaRPr lang="ru-RU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07272" y="499514"/>
            <a:ext cx="6005660" cy="4927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>
                <a:latin typeface="Times New Roman"/>
                <a:ea typeface="Calibri"/>
                <a:cs typeface="Times New Roman"/>
              </a:rPr>
              <a:t>Общие сведения о регионе</a:t>
            </a:r>
            <a:br>
              <a:rPr lang="ru-RU" sz="4400">
                <a:latin typeface="Times New Roman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0809" y="911841"/>
            <a:ext cx="4786218" cy="371440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Центральный Федеральный округ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Общая площадь региона: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>
                <a:latin typeface="Times New Roman"/>
                <a:cs typeface="Times New Roman"/>
              </a:rPr>
              <a:t>2561,5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кв. 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 13 010 112чел.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Плотность населения</a:t>
            </a:r>
            <a:r>
              <a:rPr lang="ru-RU" sz="1500" b="1">
                <a:latin typeface="Times New Roman"/>
                <a:ea typeface="Calibri"/>
                <a:cs typeface="Times New Roman"/>
              </a:rPr>
              <a:t>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5079,1 чел./кв.км.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Административно-территориальное деление: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Муниципальные районы – 125  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Городские округа – 12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5947915" y="911841"/>
            <a:ext cx="4302035" cy="126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Крупные города по численности населения: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МОСКВА 	- 	</a:t>
            </a:r>
            <a:endParaRPr/>
          </a:p>
          <a:p>
            <a:pPr marL="0" indent="0" algn="r">
              <a:spcAft>
                <a:spcPts val="800"/>
              </a:spcAft>
              <a:buNone/>
              <a:defRPr/>
            </a:pPr>
            <a:r>
              <a:rPr lang="ru-RU" sz="8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sz="8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609073" y="6374078"/>
            <a:ext cx="10456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</a:t>
            </a:r>
            <a:r>
              <a:rPr lang="ru-RU" sz="1200">
                <a:latin typeface="Times New Roman"/>
                <a:cs typeface="Times New Roman"/>
              </a:rPr>
              <a:t>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Федеральная служба государственной статистики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Важные проекты реализованные в 2021-2022 году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развития железнодорожного транспорта)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11924" y="634736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11924" y="1391283"/>
            <a:ext cx="11521440" cy="1089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-Открыты после реконструкции остановочные пункты Баковка </a:t>
            </a:r>
            <a:r>
              <a:rPr lang="en-US">
                <a:latin typeface="Times New Roman"/>
                <a:cs typeface="Times New Roman"/>
              </a:rPr>
              <a:t>D1</a:t>
            </a:r>
            <a:r>
              <a:rPr lang="ru-RU">
                <a:latin typeface="Times New Roman"/>
                <a:cs typeface="Times New Roman"/>
              </a:rPr>
              <a:t>, Внуково Киевского направления Московской железной дороги, пассажирская инфраструктура на станции Апрелевка, новый остановочный пункт Щукинская </a:t>
            </a:r>
            <a:r>
              <a:rPr lang="en-US">
                <a:latin typeface="Times New Roman"/>
                <a:cs typeface="Times New Roman"/>
              </a:rPr>
              <a:t>D2</a:t>
            </a:r>
            <a:r>
              <a:rPr lang="ru-RU">
                <a:latin typeface="Times New Roman"/>
                <a:cs typeface="Times New Roman"/>
              </a:rPr>
              <a:t> и пассажирская платформа на остановочном пункте Окружная </a:t>
            </a:r>
            <a:r>
              <a:rPr lang="en-US">
                <a:latin typeface="Times New Roman"/>
                <a:cs typeface="Times New Roman"/>
              </a:rPr>
              <a:t>D</a:t>
            </a:r>
            <a:r>
              <a:rPr lang="ru-RU">
                <a:latin typeface="Times New Roman"/>
                <a:cs typeface="Times New Roman"/>
              </a:rPr>
              <a:t>1; запущен в эксплуатацию 2-ой главный путь на горьковском направлении Московской железной дороги от ст. Стройка до ст. Балашиха протяженностью 7,5 км, построены турникетно-кассовые павильоны, открыта пассажирская инфрастуктура, пассажирская платформа и пешеходный мост; после реконструкции открыта станция Кокошкино (</a:t>
            </a:r>
            <a:r>
              <a:rPr lang="en-US">
                <a:latin typeface="Times New Roman"/>
                <a:cs typeface="Times New Roman"/>
              </a:rPr>
              <a:t>D4</a:t>
            </a:r>
            <a:r>
              <a:rPr lang="ru-RU">
                <a:latin typeface="Times New Roman"/>
                <a:cs typeface="Times New Roman"/>
              </a:rPr>
              <a:t>).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-Открытие 10 июня 2022г. Остановочного пункта Печатники Курского направления в рамках проекта «Организация пригородно-городского пассажирского железнодорожного движения на участке МЦД-2 Подольск-Нахабино.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-Открытие движения по МЦД-4.</a:t>
            </a:r>
            <a:endParaRPr/>
          </a:p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-Открытие ТПУ «Окружная».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В соответствии с утвержденным ОАО «РЖД» и Правительством Москвы «Графиком ввода новой инфраструктуры в 2023 году в ЦТУ» в 2023 году по Москве реализованы следующие проекты: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6 марта 2023 г. после реконструкции открыта пассажирская инфраструктура на станции Очаково Киевского направления (МЦД-4);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10 мая 2023 г. завершились работы по переустройству </a:t>
            </a:r>
            <a:r>
              <a:rPr lang="en-US">
                <a:latin typeface="Times New Roman"/>
                <a:cs typeface="Times New Roman"/>
              </a:rPr>
              <a:t>I</a:t>
            </a:r>
            <a:r>
              <a:rPr lang="ru-RU">
                <a:latin typeface="Times New Roman"/>
                <a:cs typeface="Times New Roman"/>
              </a:rPr>
              <a:t> и </a:t>
            </a:r>
            <a:r>
              <a:rPr lang="en-US">
                <a:latin typeface="Times New Roman"/>
                <a:cs typeface="Times New Roman"/>
              </a:rPr>
              <a:t>II</a:t>
            </a:r>
            <a:r>
              <a:rPr lang="ru-RU">
                <a:latin typeface="Times New Roman"/>
                <a:cs typeface="Times New Roman"/>
              </a:rPr>
              <a:t> главных путей на участке Москва-Пассажирская-Смоленская — Москва-Бутырская,;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27 июля 2023 г. после масштабной реконструкции открылась новая инфраструктура остановочного пункта Тимирязевская (МЦД-1);</a:t>
            </a:r>
            <a:endParaRPr/>
          </a:p>
          <a:p>
            <a:pPr>
              <a:defRPr/>
            </a:pPr>
            <a:endParaRPr lang="ru-RU">
              <a:latin typeface="Times New Roman"/>
              <a:cs typeface="Times New Roman"/>
            </a:endParaRPr>
          </a:p>
          <a:p>
            <a:pPr>
              <a:defRPr/>
            </a:pPr>
            <a:endParaRPr lang="ru-RU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4 сентября 2023 года завершена реконструкция остановочного пункта Площадь трёх вокзалов (МЦД-2);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17 августа 2023 года состоялся запуск пассажирского движения поездов по маршруту МЦД-3 Крюково — Раменское;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7 сентября 2023 г. завершился </a:t>
            </a:r>
            <a:r>
              <a:rPr lang="en-US">
                <a:latin typeface="Times New Roman"/>
                <a:cs typeface="Times New Roman"/>
              </a:rPr>
              <a:t>I</a:t>
            </a:r>
            <a:r>
              <a:rPr lang="ru-RU">
                <a:latin typeface="Times New Roman"/>
                <a:cs typeface="Times New Roman"/>
              </a:rPr>
              <a:t> этап реконструкции остановочного пункта Лианозово (МЦД-1);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9 сентября 2023 г. состоялся запуск пассажирского движения поездов МЦД-4 Апрелевка — Железнодорожная.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 22 декабря 2023 г. на совещании Мэра Москвы Собянина С.С. и генерального директора – председателя правления ОАО «РЖД» Белозёрова О.В. утвержден график ввода новой инфраструктуры в 2024 г. в Центральном транспортном узле, в соответствии с которым введены следующие объекты по Москве: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6 февраля 2024 г. состоялось открытие после реконструкции остановочного пункта</a:t>
            </a:r>
            <a:r>
              <a:rPr lang="ru-RU" b="1">
                <a:latin typeface="Times New Roman"/>
                <a:cs typeface="Times New Roman"/>
              </a:rPr>
              <a:t> </a:t>
            </a:r>
            <a:r>
              <a:rPr lang="ru-RU">
                <a:latin typeface="Times New Roman"/>
                <a:cs typeface="Times New Roman"/>
              </a:rPr>
              <a:t>Белорусская (МЦД-1/МЦД-4);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2 марта 2023 г. открылся новый остановочный пункт Марьина Роща (МЦД-2). 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5 марта 2024 г. открыт новый южный вестибюль остановочного пункта Лианозово (МЦД-1);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5 апреля 2024 г. завершено строительство остановочного пункта Москва-Сити (Тестовская) (МЦД-4): открыт северный вестибюль и интеграционная связь с жилой застройкой по Мукомольному проезду;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3 июня 2024 г. открыта новая интеграционная связь остановочного пункта Кутузовская МЦД-4 с метро «Кутузовская» и деловой застройкой ПАО «Сбербанк»;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20 июня 2024 г. состоялось открытие нового вестибюля МЦК «Москва-Сити», интегрированного с одноимённым остановочным пунктом (МЦД-4);</a:t>
            </a:r>
            <a:endParaRPr/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2 августа 2024 года открыт новый остановочного пункт Митьково (МЦД-3).</a:t>
            </a:r>
            <a:endParaRPr/>
          </a:p>
          <a:p>
            <a:pPr algn="just">
              <a:defRPr/>
            </a:pPr>
            <a:endParaRPr lang="ru-RU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Перечень учебных заведений осуществляющих подготовку специалистов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в области железнодорожного транспорта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354347" y="6209341"/>
            <a:ext cx="4451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>
                <a:latin typeface="Times New Roman"/>
                <a:cs typeface="Times New Roman"/>
              </a:rPr>
              <a:t> </a:t>
            </a:r>
            <a:endParaRPr lang="ru-RU">
              <a:latin typeface="Times New Roman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xmlns:a="http://schemas.openxmlformats.org/drawingml/2006/main" noGrp="1"/>
          </p:cNvGraphicFramePr>
          <p:nvPr/>
        </p:nvGraphicFramePr>
        <p:xfrm>
          <a:off x="336429" y="1224951"/>
          <a:ext cx="11516265" cy="324353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1030175"/>
                <a:gridCol w="2667609"/>
                <a:gridCol w="2334072"/>
                <a:gridCol w="2871020"/>
                <a:gridCol w="2613389"/>
              </a:tblGrid>
              <a:tr h="836176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Город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Перечень Филиалов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Почтовый адрес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Выпуск специалистов в 2023году, чел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Контингент на 01.01.2024 года, чел.</a:t>
                      </a:r>
                      <a:endParaRPr/>
                    </a:p>
                  </a:txBody>
                  <a:tcPr/>
                </a:tc>
              </a:tr>
              <a:tr h="47781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indent="0" algn="ctr"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</a:tr>
              <a:tr h="1075084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Москва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ФГАОУ  ВО РУТ  (МИИТ)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127994, г. Москва</a:t>
                      </a:r>
                      <a:endParaRPr/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ул. Образцова д. 9, стр.9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5789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28791</a:t>
                      </a:r>
                      <a:endParaRPr/>
                    </a:p>
                  </a:txBody>
                  <a:tcPr marL="68580" marR="68580" marT="0" marB="0"/>
                </a:tc>
              </a:tr>
              <a:tr h="85445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Москва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Московский колледж транспорта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129626, г. Москва, пер. Кучин, д.14, стр.1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1538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6111</a:t>
                      </a:r>
                      <a:endParaRPr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55607" y="6349042"/>
            <a:ext cx="3431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200" u="sng">
                <a:latin typeface="Times New Roman"/>
                <a:ea typeface="Times New Roman"/>
              </a:rPr>
              <a:t>Источник</a:t>
            </a:r>
            <a:r>
              <a:rPr lang="ru-RU" sz="1200">
                <a:latin typeface="Times New Roman"/>
                <a:ea typeface="Times New Roman"/>
              </a:rPr>
              <a:t>: письмо ФГАОУ  ВО РУТ  (МИИТ)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Перечень филиалов ФГП ВО ЖДТ России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650624" y="6345730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ФГП ВО ЖДТ России от 06.02.2023 № 180</a:t>
            </a:r>
            <a:endParaRPr lang="ru-RU" sz="1200"/>
          </a:p>
        </p:txBody>
      </p:sp>
      <p:graphicFrame>
        <p:nvGraphicFramePr>
          <p:cNvPr id="5" name="Таблица 4"/>
          <p:cNvGraphicFramePr>
            <a:graphicFrameLocks xmlns:a="http://schemas.openxmlformats.org/drawingml/2006/main" noGrp="1"/>
          </p:cNvGraphicFramePr>
          <p:nvPr/>
        </p:nvGraphicFramePr>
        <p:xfrm>
          <a:off x="345055" y="724746"/>
          <a:ext cx="11524891" cy="382674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3686902"/>
                <a:gridCol w="3686902"/>
                <a:gridCol w="4151087"/>
              </a:tblGrid>
              <a:tr h="517458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Наименование филиала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Местонахождения филиала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Численность сотрудников филиала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2787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Управление филиала ФГП ВО ЖДТ России на Московской ЖД.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111250, г. Москва, 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ул. Госпитальная, д. 4 «А», 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стр. 1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102 сотрудника</a:t>
                      </a:r>
                      <a:endParaRPr/>
                    </a:p>
                  </a:txBody>
                  <a:tcPr marL="68580" marR="68580" marT="0" marB="0"/>
                </a:tc>
              </a:tr>
              <a:tr h="1323716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Объединенный Московский отряд -структурное подразделение филиала ФГП ВО ЖДТ России на Московской ЖД.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125438, г. Москва, Пакгаузное шоссе, д.19, стр.1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1244 сотрудников</a:t>
                      </a:r>
                      <a:endParaRPr/>
                    </a:p>
                  </a:txBody>
                  <a:tcPr marL="68580" marR="68580" marT="0" marB="0"/>
                </a:tc>
              </a:tr>
              <a:tr h="992787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Специальный отряд - структурное подразделение филиала ФГП ВО ЖДТ России на Московской ЖД.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121151, г. Москва, ул. Киевская, д.23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550 сотрудников</a:t>
                      </a:r>
                      <a:endParaRPr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404431" y="798159"/>
          <a:ext cx="11506017" cy="5368961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305467"/>
                <a:gridCol w="5691575"/>
                <a:gridCol w="2508975"/>
              </a:tblGrid>
              <a:tr h="37439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Аэропорт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"ТЗС"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520</a:t>
                      </a:r>
                      <a:endParaRPr/>
                    </a:p>
                  </a:txBody>
                  <a:tcPr marL="9525" marR="9525" marT="9525" marB="0"/>
                </a:tc>
              </a:tr>
              <a:tr h="230283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Аэропорт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Компания "ТрансЛогистик"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602,9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Аэропорт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ВАРЗ-400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1573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Бекасово-Сортировочное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"Мегамикс-Комбикорм"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6786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Бескудниково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Компас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438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Бескудниково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БКСМ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1882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Бескудниково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МГОАО Промжелдортранс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16969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Внуково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"ПО Штарком"   (не работает)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1168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Внуково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"Торговый дом "Нефтьмагистраль"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496</a:t>
                      </a:r>
                      <a:endParaRPr/>
                    </a:p>
                  </a:txBody>
                  <a:tcPr marL="9525" marR="9525" marT="9525" marB="0"/>
                </a:tc>
              </a:tr>
              <a:tr h="450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Внуково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"Ордена октябрьской революции, ордена трулового красного знамени "Первая образцовая типография" филиал "Одинцово"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703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Внуково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"Сервисснаб"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1001</a:t>
                      </a:r>
                      <a:endParaRPr/>
                    </a:p>
                  </a:txBody>
                  <a:tcPr marL="9525" marR="9525" marT="9525" marB="0"/>
                </a:tc>
              </a:tr>
              <a:tr h="450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Внуково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ФГУП «Главное военно-строительное</a:t>
                      </a:r>
                      <a:b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Управление № 12»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3041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Крекшино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"ИНПРОМ"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372,5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Крекшино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"ИНПРОМ"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Кресты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"СтройИнвестПартнер"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879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Кресты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«АВАНГАРД-АГРО-Тула»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4008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Кресты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Мосагрокаучприбор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2579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Кунцево-2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Мосспецкомплект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524,9</a:t>
                      </a:r>
                      <a:endParaRPr/>
                    </a:p>
                  </a:txBody>
                  <a:tcPr marL="9525" marR="9525" marT="9525" marB="0"/>
                </a:tc>
              </a:tr>
              <a:tr h="241427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Кунцево-2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Вилс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4231</a:t>
                      </a:r>
                      <a:endParaRPr/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41702" y="6408548"/>
            <a:ext cx="606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ГЖД от 11.07.2022 №исх-232/24НЗРВ</a:t>
            </a:r>
            <a:endParaRPr/>
          </a:p>
          <a:p>
            <a:pPr>
              <a:defRPr/>
            </a:pP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404431" y="852406"/>
          <a:ext cx="11506017" cy="5265455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305467"/>
                <a:gridCol w="5691575"/>
                <a:gridCol w="2508975"/>
              </a:tblGrid>
              <a:tr h="36019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Марк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"ТОС"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1649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Марк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"Бетас"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1797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Марк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"ДНПП" (не работает)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5795</a:t>
                      </a:r>
                      <a:endParaRPr/>
                    </a:p>
                  </a:txBody>
                  <a:tcPr marL="9525" marR="9525" marT="9525" marB="0"/>
                </a:tc>
              </a:tr>
              <a:tr h="2215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Марк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"ДСК-7"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3300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Марк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ПАО  «НПО"АЛМАЗ"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3600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Москва-пассажирская Киевская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ПАО "Мосэнерго"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2539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Москва-тов-Смоленская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Красная Пресня (не работает)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811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Москва-тов-Смоленская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"Московский мельничный комбинат № 3"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1527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Тушино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"1470 УМТО" (не работает)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774,9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Тушино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ММП имени Чернышева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2951</a:t>
                      </a:r>
                      <a:endParaRPr/>
                    </a:p>
                  </a:txBody>
                  <a:tcPr marL="9525" marR="9525" marT="9525" marB="0"/>
                </a:tc>
              </a:tr>
              <a:tr h="2786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ФИЛИ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ФГУП ГКНПЦ.им. М.В. Хруничева</a:t>
                      </a:r>
                      <a:endParaRPr/>
                    </a:p>
                  </a:txBody>
                  <a:tcPr marL="9525" marR="9525" marT="9525" marB="0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7281,84</a:t>
                      </a:r>
                      <a:endParaRPr/>
                    </a:p>
                  </a:txBody>
                  <a:tcPr marL="9525" marR="9525" marT="9525" marB="0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Кусково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"Модуль-91"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1235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206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Бирюлево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"Московский коксогазовый завод"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36333,87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Бирюлево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«Гранд Бетон« не работает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293410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Бирюлево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"Втормет "Царицыно« не работает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321.3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Коломенское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"Мосгороптторг"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805.3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Коломенское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ТЭЦ-20 филиал ПАО "Мосэнерго"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4488.9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Коломенское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ФГУП "УПТК №114"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929650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Коломенское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"з-д РЭТО"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509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Коломенское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"Горспецснаб 13"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1283.3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Яничкино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"Лыткаринское ППЖТ"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3499.1</a:t>
                      </a:r>
                      <a:endParaRPr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41702" y="6408548"/>
            <a:ext cx="606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ГЖД от 11.07.2022 №исх-232/24НЗРВ</a:t>
            </a:r>
            <a:endParaRPr/>
          </a:p>
          <a:p>
            <a:pPr>
              <a:defRPr/>
            </a:pP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404431" y="852406"/>
          <a:ext cx="11506017" cy="5598735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305467"/>
                <a:gridCol w="5691575"/>
                <a:gridCol w="2508975"/>
              </a:tblGrid>
              <a:tr h="36019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Яничкино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ТЭЦ-22 филиал ПАО "Мосэнерго"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16074.4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Яничкино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ФГКУ "ФЦДТ Союз"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2887.3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Яничкино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"Дубль В- Игепа"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306.9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215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Яничкино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«ГПН-Логистика"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15060.2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Чертаново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"Велес"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217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Чертаново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"СМТ« не работает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415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Чертаново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"АГЗ-Транс"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678,3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Чертаново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«Смерфит Каппа РУС»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497,81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"Склад"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278.0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"МЛРЗ"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15593,2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"Вторметпроект"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150,5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786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Москва-Пассажирская-Казанская (парк Митьково)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"Кондитерский концерн Бабаевский"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860.0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"ОДК"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3438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206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"ДОК-3"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654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Люблино-Сорт.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"Трансстроймеханизация"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1003,33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Люблино-Сорт.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"ВРК-1"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1275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Люблино-Сорт.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"Е-Транс-Центр"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282,01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Люблино-Сорт.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МЭЗ - филиал ОАО РЖД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115,75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 - Сортировочное              </a:t>
                      </a:r>
                      <a:endParaRPr/>
                    </a:p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(Москва  -Южный порт)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"ПЗП "Люблинское"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796,36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  - Сортировочное              </a:t>
                      </a:r>
                      <a:endParaRPr/>
                    </a:p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(Москва - Южный порт)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ГУП "Московский метрополитен"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1353,1</a:t>
                      </a:r>
                      <a:endParaRPr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41702" y="6408548"/>
            <a:ext cx="606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ГЖД от 11.07.2022 №исх-232/24НЗРВ</a:t>
            </a:r>
            <a:endParaRPr/>
          </a:p>
          <a:p>
            <a:pPr>
              <a:defRPr/>
            </a:pP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404431" y="852406"/>
          <a:ext cx="11506017" cy="5441138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305467"/>
                <a:gridCol w="5691575"/>
                <a:gridCol w="2508975"/>
              </a:tblGrid>
              <a:tr h="36019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Люблино-Сортировочное              (Москва-Южный порт)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ПЗП "Первомайское"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259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Люблино-Сортировочное              (Москва-Южный порт)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МГОАО "Промжелдортранс"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2556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Пресня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ТЭЦ-16   ПАО «Мосэнерго»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3458,08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215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Пресня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"Ингеоком Инвестстрой"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1707,97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Новопролетарская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МГОАО "Промжелдортранс" (ЖБИ-6)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2550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Новопролетарская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АО "Металлсервис"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10173,7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Новопролетарская (Бойня)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ПАО  Мосэнерго "ТЭЦ-8"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648,5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"МосМет Лайн"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302,3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ГБУ "Автомобильные дороги"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1441,66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ЗАО "ПромИнвест"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254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ТЭЦ-26 филиал ПАО "Мосэнерго"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3914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78648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"Вторметалл"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900,23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"Опытный завод сухих смесей"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1020,8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206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Красный Строитель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"Альянс-Т"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2274,3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Щербинка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"Подольское ППЖТ"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3338,6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Щербинка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Экспериментальное кольцо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17100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Черкизово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"Теплоэнергострой"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7986,93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Черкизово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"МПЖБ-18"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2869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Черкизово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ФГКУ "Комбинат Сигнал"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2627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3226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Черкизово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ПАО "Мосэнерго"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4172,41 м</a:t>
                      </a:r>
                      <a:endParaRPr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41702" y="6408548"/>
            <a:ext cx="606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ГЖД от 11.07.2022 №исх-232/24НЗРВ</a:t>
            </a:r>
            <a:endParaRPr/>
          </a:p>
          <a:p>
            <a:pPr>
              <a:defRPr/>
            </a:pP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404431" y="852406"/>
          <a:ext cx="11506017" cy="2221137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305467"/>
                <a:gridCol w="5691575"/>
                <a:gridCol w="2508975"/>
              </a:tblGrid>
              <a:tr h="20390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Лефортово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"МПЗ"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1532,3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Лефортово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ПАО "Мосэнерго"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804,86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Лефортово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ОАО "ЖБИ-21" (не работает)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853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Москва-пассажирская Ярославская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ФГУП "Почта России"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1845,9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Москва-пассажирская Ярославская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"ЖелдорАльянс"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Лосиноостровская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ООО "ММФ"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84,18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Белокаменная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Центробанк РФ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1732,55 м</a:t>
                      </a:r>
                      <a:endParaRPr/>
                    </a:p>
                  </a:txBody>
                  <a:tcPr marL="9525" marR="9525" marT="9525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Аэропорт</a:t>
                      </a:r>
                      <a:endParaRPr/>
                    </a:p>
                  </a:txBody>
                  <a:tcPr marL="9524" marR="9524" marT="9524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ГБУ «Автомобильные дороги»</a:t>
                      </a:r>
                      <a:endParaRPr/>
                    </a:p>
                  </a:txBody>
                  <a:tcPr marL="9524" marR="9524" marT="9524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858,8</a:t>
                      </a:r>
                      <a:endParaRPr/>
                    </a:p>
                  </a:txBody>
                  <a:tcPr marL="9524" marR="9524" marT="9524" marB="0" anchor="b"/>
                </a:tc>
              </a:tr>
              <a:tr h="211211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44949,14 м</a:t>
                      </a:r>
                      <a:endParaRPr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41702" y="6408548"/>
            <a:ext cx="606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ГЖД от 11.07.2022 №исх-232/24НЗРВ</a:t>
            </a:r>
            <a:endParaRPr/>
          </a:p>
          <a:p>
            <a:pPr>
              <a:defRPr/>
            </a:pP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757811" y="665665"/>
            <a:ext cx="10769171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980" y="1232357"/>
            <a:ext cx="11827265" cy="55171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890" t="19285" r="16864" b="18042"/>
          <a:stretch/>
        </p:blipFill>
        <p:spPr bwMode="auto">
          <a:xfrm>
            <a:off x="0" y="1232356"/>
            <a:ext cx="12192000" cy="562564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820947" y="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Приложение 2. Проект среднесрочной инвестиционной программы на территории МОСКВЫ на 2023 - 2025 годы, млн.рублей, без НДС</a:t>
            </a:r>
            <a:endParaRPr lang="ru-RU"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932" t="18381" r="16611" b="15405"/>
          <a:stretch/>
        </p:blipFill>
        <p:spPr bwMode="auto">
          <a:xfrm>
            <a:off x="0" y="0"/>
            <a:ext cx="12191999" cy="691999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23237" y="6330379"/>
            <a:ext cx="9091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highlight>
                <a:srgbClr val="FFFF00"/>
              </a:highlight>
              <a:latin typeface="Times New Roman"/>
              <a:cs typeface="Times New Roman"/>
            </a:endParaRPr>
          </a:p>
        </p:txBody>
      </p:sp>
      <p:graphicFrame>
        <p:nvGraphicFramePr>
          <p:cNvPr id="9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994788" y="1577590"/>
          <a:ext cx="10621108" cy="373057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4200442"/>
                <a:gridCol w="6420666"/>
              </a:tblGrid>
              <a:tr h="46230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6872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АО «Руссо Транс-Логистика»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Деятельность вспомогательная прочая, связанная с перевозками;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6872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«ВторМеталл»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Обработка отходов и лома черных металлов;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525263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«ПортЭкспресс»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Торговля оптовая прочими пищевыми продуктами, включая рыбу, ракообразных и моллюсков;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557939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«Балтметкор»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Обработка отходов и лома черных металлов;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6872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«ВТОРМЕТ «Царицыно»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Деятельность агентов по оптовой торговле металлами в первичных формах;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614636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ООО «Новые Технологии»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Торговля оптовая твердым, жидким и газообразным топливом и подобными продуктами;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5551" t="16271" r="16694" b="17289"/>
          <a:stretch/>
        </p:blipFill>
        <p:spPr bwMode="auto">
          <a:xfrm>
            <a:off x="0" y="23247"/>
            <a:ext cx="12192000" cy="683475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763" t="17175" r="16736" b="16459"/>
          <a:stretch/>
        </p:blipFill>
        <p:spPr bwMode="auto">
          <a:xfrm>
            <a:off x="0" y="30996"/>
            <a:ext cx="12192000" cy="68270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763" t="18003" r="16736" b="15104"/>
          <a:stretch/>
        </p:blipFill>
        <p:spPr bwMode="auto">
          <a:xfrm>
            <a:off x="0" y="0"/>
            <a:ext cx="12192000" cy="68812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5890" t="18455" r="16780" b="137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5932" t="21544" r="16611" b="111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5848" t="16949" r="16610" b="176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5848" t="19887" r="16694" b="15631"/>
          <a:stretch/>
        </p:blipFill>
        <p:spPr bwMode="auto">
          <a:xfrm>
            <a:off x="0" y="1"/>
            <a:ext cx="12192000" cy="68579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5890" t="17250" r="16780" b="148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5593" t="16422" r="17119" b="1608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5635" t="15368" r="16948" b="1917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49115" y="6330379"/>
            <a:ext cx="9091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highlight>
                <a:srgbClr val="FFFF00"/>
              </a:highlight>
              <a:latin typeface="Times New Roman"/>
              <a:cs typeface="Times New Roman"/>
            </a:endParaRPr>
          </a:p>
        </p:txBody>
      </p:sp>
      <p:graphicFrame>
        <p:nvGraphicFramePr>
          <p:cNvPr id="9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994788" y="1577590"/>
          <a:ext cx="10621108" cy="3676722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4200442"/>
                <a:gridCol w="6420666"/>
              </a:tblGrid>
              <a:tr h="46230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6872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«СтальИнвест»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профилей с помощью холодной штамповки или гибки;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68728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ПАО «Центр по перевозке грузов в контейнерах «ТрансКонтейнер»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Деятельность вспомогательная прочая, связанная с перевозками;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525263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АО «Таском»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Деятельность в области электросвязи;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557939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«Экосистема»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Технические испытания, исследования, анализ и сертификация;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6872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ООО «Трансгруппсоюз»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Транспортная обработка грузов;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614636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ООО «АЯМтранссервис»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Деятельность вспомогательная прочая, связанная с перевозками;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5593" t="18908" r="16991" b="137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5720" t="18003" r="16864" b="15631"/>
          <a:stretch/>
        </p:blipFill>
        <p:spPr bwMode="auto">
          <a:xfrm>
            <a:off x="0" y="0"/>
            <a:ext cx="12192000" cy="68270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5678" t="16724" r="17033" b="178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5720" t="20112" r="17075" b="13447"/>
          <a:stretch/>
        </p:blipFill>
        <p:spPr bwMode="auto">
          <a:xfrm>
            <a:off x="-74908" y="23248"/>
            <a:ext cx="12202332" cy="683475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5763" t="19058" r="16948" b="14274"/>
          <a:stretch/>
        </p:blipFill>
        <p:spPr bwMode="auto">
          <a:xfrm>
            <a:off x="0" y="0"/>
            <a:ext cx="12127424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5423" t="13636" r="17204" b="19698"/>
          <a:stretch/>
        </p:blipFill>
        <p:spPr bwMode="auto">
          <a:xfrm>
            <a:off x="0" y="0"/>
            <a:ext cx="12192000" cy="67495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5678" t="16949" r="16992" b="17287"/>
          <a:stretch/>
        </p:blipFill>
        <p:spPr bwMode="auto">
          <a:xfrm>
            <a:off x="0" y="-1"/>
            <a:ext cx="12192000" cy="67650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5678" t="16045" r="16906" b="17287"/>
          <a:stretch/>
        </p:blipFill>
        <p:spPr bwMode="auto">
          <a:xfrm>
            <a:off x="0" y="0"/>
            <a:ext cx="12192000" cy="676500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5678" t="19360" r="16864" b="125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5635" t="22900" r="16992" b="12768"/>
          <a:stretch/>
        </p:blipFill>
        <p:spPr bwMode="auto">
          <a:xfrm>
            <a:off x="0" y="1"/>
            <a:ext cx="12192000" cy="67495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92248" y="6313126"/>
            <a:ext cx="9091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highlight>
                <a:srgbClr val="FFFF00"/>
              </a:highlight>
              <a:latin typeface="Times New Roman"/>
              <a:cs typeface="Times New Roman"/>
            </a:endParaRPr>
          </a:p>
        </p:txBody>
      </p:sp>
      <p:graphicFrame>
        <p:nvGraphicFramePr>
          <p:cNvPr id="9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994788" y="1069384"/>
          <a:ext cx="10621108" cy="493308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4200442"/>
                <a:gridCol w="6420666"/>
              </a:tblGrid>
              <a:tr h="50265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629666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Государственное казенное учреждение города Москвы «Организатор перевозок»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Деятельность органов государственной власти субъектов Российской Федерации по осуществлению своих полномочий в городах и районах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781716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Государственное казенное учреждение города Москвы – Центр организации дорожного движения Правительства Москвы </a:t>
                      </a:r>
                      <a:endParaRPr lang="ru-RU" sz="1600" b="0" i="0" u="none" strike="noStrike" cap="none" spc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Деятельность вспомогательная прочая, связанная с автомобильным транспортом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1088045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Государственное унитарное предприятие города Москвы "Мосгортранс"</a:t>
                      </a:r>
                      <a:endParaRPr lang="ru-RU" sz="1600" b="0" i="0" u="none" strike="noStrike" cap="none" spc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1.</a:t>
                      </a: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Регулярные перевозки пассажиров автобусами в городском и пригородном сообщении.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2. Регулярные перевозки пассажиров троллейбусами в городском и пригородном сообщении</a:t>
                      </a:r>
                      <a:endParaRPr lang="ru-RU" sz="1600" b="0" i="0" u="none" strike="noStrike" cap="none" spc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1061634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Государственное унитарное предприятие города Москвы «Московский ордена Ленина и ордена Трудового Красного Знамени метрополитен имени В.И.Ленина»</a:t>
                      </a:r>
                      <a:endParaRPr lang="ru-RU" sz="1600" b="0" i="0" u="none" strike="noStrike" cap="none" spc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Перевозка пассажиров метрополитеном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50963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Государственное казенное учреждение города Москвы «Администратор Московского парковочного пространства»</a:t>
                      </a:r>
                      <a:endParaRPr lang="ru-RU" sz="1600" b="0" i="0" u="none" strike="noStrike" cap="none" spc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Деятельность стоянок для транспортных средств</a:t>
                      </a:r>
                      <a:endParaRPr lang="ru-RU" sz="1600" b="0" i="0" u="none" strike="noStrike" cap="none" spc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5678" t="21921" r="16652" b="87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«Агат»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ш. Энтузиастов, д. 29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76 800 кв. м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«Визбас»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Дубнинская, д. 81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4 200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«Водный Стадион»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Ленинградское ш. 39А, стр. 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70 500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-ТЕХНОПАРК </a:t>
            </a:r>
            <a:r>
              <a:rPr lang="ru-RU" sz="1600">
                <a:latin typeface="Times New Roman"/>
                <a:cs typeface="Times New Roman"/>
              </a:rPr>
              <a:t>«ВТИ»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Автозаводская, д. 14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54 700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«Итэлма»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1-й Нагатинский пр-д, 10, стр. 1,2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81 400 кв. м 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 ТЕХНОПАРК </a:t>
            </a:r>
            <a:r>
              <a:rPr lang="ru-RU" sz="1600">
                <a:latin typeface="Times New Roman"/>
                <a:cs typeface="Times New Roman"/>
              </a:rPr>
              <a:t>«ТЕКОН»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3-я Хорошевская ул., д. 20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13 000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«Красносельский»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ул. Верхняя Красносельская, д. 17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12 000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«Курчатовский институт»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пл. Академика Курчатова, д. 1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399 301кв.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2792" y="1049341"/>
            <a:ext cx="10796451" cy="51189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ТЕХНОПАРКИ</a:t>
            </a:r>
            <a:endParaRPr/>
          </a:p>
          <a:p>
            <a:pPr marL="0" indent="0" algn="ctr">
              <a:buNone/>
              <a:defRPr/>
            </a:pPr>
            <a:endParaRPr lang="ru-RU" sz="1600" b="1">
              <a:latin typeface="Times New Roman"/>
              <a:cs typeface="Times New Roman"/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ТЕХНОПАРК </a:t>
            </a:r>
            <a:r>
              <a:rPr lang="ru-RU" sz="1600">
                <a:latin typeface="Times New Roman"/>
                <a:cs typeface="Times New Roman"/>
              </a:rPr>
              <a:t>«Мосгормаш»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Каширский пр-д , д. 13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33 500 кв. м 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«Технополис «Москва»»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 Волгоградский пр-т  42 кор. 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379 111 кв. м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«Нагатино»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Варшавское шоссе, 28А 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19 400 кв. м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</a:t>
            </a:r>
            <a:r>
              <a:rPr lang="ru-RU" sz="1600" b="1">
                <a:latin typeface="Times New Roman"/>
                <a:cs typeface="Times New Roman"/>
              </a:rPr>
              <a:t>ТЕХНОПАРК</a:t>
            </a:r>
            <a:r>
              <a:rPr lang="ru-RU" sz="1600">
                <a:latin typeface="Times New Roman"/>
                <a:cs typeface="Times New Roman"/>
              </a:rPr>
              <a:t> «Научный парк МГУ»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Москва, Ленинские горы, вл. 1, стр. 77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11 000 кв. м</a:t>
            </a:r>
            <a:endParaRPr/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1316" y="6357263"/>
            <a:ext cx="1098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Источник: по данным субъекта</a:t>
            </a:r>
            <a:endParaRPr lang="ru-RU"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Р7-Офис/7.3.3.0</Application>
  <DocSecurity>0</DocSecurity>
  <PresentationFormat>Широкоэкранный</PresentationFormat>
  <Paragraphs>0</Paragraphs>
  <Slides>60</Slides>
  <Notes>60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Региона Российской Федерации Владимирская область</dc:title>
  <dc:subject/>
  <dc:creator>Ольга</dc:creator>
  <cp:keywords/>
  <dc:description/>
  <dc:identifier/>
  <dc:language/>
  <cp:lastModifiedBy/>
  <cp:revision>270</cp:revision>
  <dcterms:created xsi:type="dcterms:W3CDTF">2022-06-25T20:20:45Z</dcterms:created>
  <dcterms:modified xsi:type="dcterms:W3CDTF">2025-09-10T11:49:38Z</dcterms:modified>
  <cp:category/>
  <cp:contentStatus/>
  <cp:version/>
</cp:coreProperties>
</file>