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/>
              <a:t>Отправление грузов железнодорожным транспортом, млн. тонн</a:t>
            </a:r>
          </a:p>
        </c:rich>
      </c:tx>
      <c:layout>
        <c:manualLayout>
          <c:xMode val="edge"/>
          <c:yMode val="edge"/>
          <c:x val="0.11771"/>
          <c:y val="1.6070000000000001E-2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грузы, млн тонн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73-4E8E-A2C1-A59923297AA0}"/>
              </c:ext>
            </c:extLst>
          </c:dPt>
          <c:dPt>
            <c:idx val="1"/>
            <c:invertIfNegative val="0"/>
            <c:bubble3D val="0"/>
            <c:spPr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73-4E8E-A2C1-A59923297AA0}"/>
              </c:ext>
            </c:extLst>
          </c:dPt>
          <c:dPt>
            <c:idx val="2"/>
            <c:invertIfNegative val="0"/>
            <c:bubble3D val="0"/>
            <c:spPr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473-4E8E-A2C1-A59923297AA0}"/>
              </c:ext>
            </c:extLst>
          </c:dPt>
          <c:dLbls>
            <c:dLbl>
              <c:idx val="1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defRPr>
                    </a:pPr>
                    <a:r>
                      <a:rPr lang="en-US" dirty="0" smtClean="0"/>
                      <a:t>1.76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E473-4E8E-A2C1-A59923297A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>8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2.75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73-4E8E-A2C1-A59923297A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37592832"/>
        <c:axId val="137594368"/>
      </c:barChart>
      <c:catAx>
        <c:axId val="13759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37594368"/>
        <c:crosses val="autoZero"/>
        <c:auto val="1"/>
        <c:lblAlgn val="ctr"/>
        <c:lblOffset val="100"/>
        <c:noMultiLvlLbl val="0"/>
      </c:catAx>
      <c:valAx>
        <c:axId val="137594368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37592832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679577" y="1061690"/>
      <a:ext cx="4619710" cy="4739326"/>
    </a:xfrm>
    <a:prstGeom prst="rect">
      <a:avLst/>
    </a:prstGeom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/>
                <a:cs typeface="Times New Roman"/>
              </a:defRPr>
            </a:pPr>
            <a:r>
              <a:rPr lang="ru-RU" sz="1600" b="0">
                <a:latin typeface="Times New Roman"/>
                <a:cs typeface="Times New Roman"/>
              </a:rPr>
              <a:t>Отправление грузов по товарной номенклатуре </a:t>
            </a:r>
            <a:endParaRPr lang="ru-RU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9789792925980547E-2"/>
          <c:y val="0.14682922727897652"/>
          <c:w val="0.6716873617353184"/>
          <c:h val="0.8122981719689395"/>
        </c:manualLayout>
      </c:layout>
      <c:doughnutChart>
        <c:varyColors val="1"/>
        <c:ser>
          <c:idx val="0"/>
          <c:order val="0"/>
          <c:explosion val="25"/>
          <c:dPt>
            <c:idx val="0"/>
            <c:bubble3D val="0"/>
            <c:explosion val="17"/>
            <c:extLst>
              <c:ext xmlns:c16="http://schemas.microsoft.com/office/drawing/2014/chart" uri="{C3380CC4-5D6E-409C-BE32-E72D297353CC}">
                <c16:uniqueId val="{00000000-1BE5-4D9D-8DC5-CCA84C0CB61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1899476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BE5-4D9D-8DC5-CCA84C0CB61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372113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E5-4D9D-8DC5-CCA84C0CB610}"/>
                </c:ext>
              </c:extLst>
            </c:dLbl>
            <c:dLbl>
              <c:idx val="2"/>
              <c:layout/>
              <c:tx>
                <c:rich>
                  <a:bodyPr rot="2460000"/>
                  <a:lstStyle/>
                  <a:p>
                    <a:pPr>
                      <a:defRPr/>
                    </a:pPr>
                    <a:r>
                      <a:rPr lang="en-US"/>
                      <a:t>118497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BE5-4D9D-8DC5-CCA84C0CB610}"/>
                </c:ext>
              </c:extLst>
            </c:dLbl>
            <c:dLbl>
              <c:idx val="3"/>
              <c:layout/>
              <c:tx>
                <c:rich>
                  <a:bodyPr rot="2880000"/>
                  <a:lstStyle/>
                  <a:p>
                    <a:pPr>
                      <a:defRPr/>
                    </a:pPr>
                    <a:r>
                      <a:rPr lang="en-US"/>
                      <a:t>66582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BE5-4D9D-8DC5-CCA84C0CB610}"/>
                </c:ext>
              </c:extLst>
            </c:dLbl>
            <c:dLbl>
              <c:idx val="4"/>
              <c:layout/>
              <c:tx>
                <c:rich>
                  <a:bodyPr rot="3420000"/>
                  <a:lstStyle/>
                  <a:p>
                    <a:pPr>
                      <a:defRPr/>
                    </a:pPr>
                    <a:r>
                      <a:rPr lang="en-US"/>
                      <a:t>109112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BE5-4D9D-8DC5-CCA84C0CB610}"/>
                </c:ext>
              </c:extLst>
            </c:dLbl>
            <c:dLbl>
              <c:idx val="5"/>
              <c:layout/>
              <c:tx>
                <c:rich>
                  <a:bodyPr rot="4440000"/>
                  <a:lstStyle/>
                  <a:p>
                    <a:pPr>
                      <a:defRPr/>
                    </a:pPr>
                    <a:r>
                      <a:rPr lang="en-US"/>
                      <a:t>14497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BE5-4D9D-8DC5-CCA84C0CB610}"/>
                </c:ext>
              </c:extLst>
            </c:dLbl>
            <c:dLbl>
              <c:idx val="6"/>
              <c:layout/>
              <c:tx>
                <c:rich>
                  <a:bodyPr rot="4920000"/>
                  <a:lstStyle/>
                  <a:p>
                    <a:pPr>
                      <a:defRPr/>
                    </a:pPr>
                    <a:r>
                      <a:rPr lang="en-US"/>
                      <a:t>92662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BE5-4D9D-8DC5-CCA84C0CB6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Лист1!$A$3:$A$9</c:f>
              <c:strCache>
                <c:ptCount val="7"/>
                <c:pt idx="0">
                  <c:v>ХИМИЧЕСКИЕ И МИН. УДОБРЕНИЯ</c:v>
                </c:pt>
                <c:pt idx="1">
                  <c:v>СТРОИТЕЛЬНЫЕ ГРУЗЫ</c:v>
                </c:pt>
                <c:pt idx="2">
                  <c:v>ЛЕСНЫЕ ГРУЗЫ</c:v>
                </c:pt>
                <c:pt idx="3">
                  <c:v>НЕФТЬ И НЕФТЕПРОДУКТЫ</c:v>
                </c:pt>
                <c:pt idx="4">
                  <c:v>ЛОМ ЧЕРНЫХ МЕТАЛЛОВ</c:v>
                </c:pt>
                <c:pt idx="5">
                  <c:v>ЧЕРНЫЕ МЕТАЛЛЫ</c:v>
                </c:pt>
                <c:pt idx="6">
                  <c:v>ПРОМ.СЫРЬЕ И ФОРМ. МАТ-ЛЫ</c:v>
                </c:pt>
              </c:strCache>
            </c:str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1901340</c:v>
                </c:pt>
                <c:pt idx="1">
                  <c:v>297216</c:v>
                </c:pt>
                <c:pt idx="2">
                  <c:v>143702</c:v>
                </c:pt>
                <c:pt idx="3">
                  <c:v>69129</c:v>
                </c:pt>
                <c:pt idx="4">
                  <c:v>96942</c:v>
                </c:pt>
                <c:pt idx="5">
                  <c:v>70125</c:v>
                </c:pt>
                <c:pt idx="6">
                  <c:v>70470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E5-4D9D-8DC5-CCA84C0CB610}"/>
            </c:ext>
          </c:extLst>
        </c:ser>
        <c:ser>
          <c:idx val="1"/>
          <c:order val="1"/>
          <c:explosion val="9"/>
          <c:dLbls>
            <c:dLbl>
              <c:idx val="0"/>
              <c:layout>
                <c:manualLayout>
                  <c:x val="2.4830000000000001E-2"/>
                  <c:y val="-5.67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/>
                      <a:t>2345657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BE5-4D9D-8DC5-CCA84C0CB61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210177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BE5-4D9D-8DC5-CCA84C0CB610}"/>
                </c:ext>
              </c:extLst>
            </c:dLbl>
            <c:dLbl>
              <c:idx val="2"/>
              <c:layout/>
              <c:tx>
                <c:rich>
                  <a:bodyPr rot="2460000"/>
                  <a:lstStyle/>
                  <a:p>
                    <a:pPr>
                      <a:defRPr/>
                    </a:pPr>
                    <a:r>
                      <a:rPr lang="en-US"/>
                      <a:t>98471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BE5-4D9D-8DC5-CCA84C0CB610}"/>
                </c:ext>
              </c:extLst>
            </c:dLbl>
            <c:dLbl>
              <c:idx val="3"/>
              <c:layout/>
              <c:tx>
                <c:rich>
                  <a:bodyPr rot="3300000"/>
                  <a:lstStyle/>
                  <a:p>
                    <a:pPr>
                      <a:defRPr/>
                    </a:pPr>
                    <a:r>
                      <a:rPr lang="en-US"/>
                      <a:t>13812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BE5-4D9D-8DC5-CCA84C0CB610}"/>
                </c:ext>
              </c:extLst>
            </c:dLbl>
            <c:dLbl>
              <c:idx val="4"/>
              <c:layout/>
              <c:tx>
                <c:rich>
                  <a:bodyPr rot="3960000"/>
                  <a:lstStyle/>
                  <a:p>
                    <a:pPr>
                      <a:defRPr/>
                    </a:pPr>
                    <a:r>
                      <a:rPr lang="en-US"/>
                      <a:t>51207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1BE5-4D9D-8DC5-CCA84C0CB610}"/>
                </c:ext>
              </c:extLst>
            </c:dLbl>
            <c:dLbl>
              <c:idx val="5"/>
              <c:layout/>
              <c:tx>
                <c:rich>
                  <a:bodyPr rot="4140000"/>
                  <a:lstStyle/>
                  <a:p>
                    <a:pPr>
                      <a:defRPr/>
                    </a:pPr>
                    <a:r>
                      <a:rPr lang="en-US"/>
                      <a:t>1159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BE5-4D9D-8DC5-CCA84C0CB610}"/>
                </c:ext>
              </c:extLst>
            </c:dLbl>
            <c:dLbl>
              <c:idx val="6"/>
              <c:layout/>
              <c:tx>
                <c:rich>
                  <a:bodyPr rot="4920000"/>
                  <a:lstStyle/>
                  <a:p>
                    <a:pPr>
                      <a:defRPr/>
                    </a:pPr>
                    <a:r>
                      <a:rPr lang="en-US"/>
                      <a:t>61203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1BE5-4D9D-8DC5-CCA84C0CB6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Лист1!$A$3:$A$9</c:f>
              <c:strCache>
                <c:ptCount val="7"/>
                <c:pt idx="0">
                  <c:v>ХИМИЧЕСКИЕ И МИН. УДОБРЕНИЯ</c:v>
                </c:pt>
                <c:pt idx="1">
                  <c:v>СТРОИТЕЛЬНЫЕ ГРУЗЫ</c:v>
                </c:pt>
                <c:pt idx="2">
                  <c:v>ЛЕСНЫЕ ГРУЗЫ</c:v>
                </c:pt>
                <c:pt idx="3">
                  <c:v>НЕФТЬ И НЕФТЕПРОДУКТЫ</c:v>
                </c:pt>
                <c:pt idx="4">
                  <c:v>ЛОМ ЧЕРНЫХ МЕТАЛЛОВ</c:v>
                </c:pt>
                <c:pt idx="5">
                  <c:v>ЧЕРНЫЕ МЕТАЛЛЫ</c:v>
                </c:pt>
                <c:pt idx="6">
                  <c:v>ПРОМ.СЫРЬЕ И ФОРМ. МАТ-ЛЫ</c:v>
                </c:pt>
              </c:strCache>
            </c:strRef>
          </c:cat>
          <c:val>
            <c:numRef>
              <c:f>Лист1!$C$3:$C$9</c:f>
              <c:numCache>
                <c:formatCode>General</c:formatCode>
                <c:ptCount val="7"/>
                <c:pt idx="0">
                  <c:v>1899476</c:v>
                </c:pt>
                <c:pt idx="1">
                  <c:v>372113</c:v>
                </c:pt>
                <c:pt idx="2">
                  <c:v>118497</c:v>
                </c:pt>
                <c:pt idx="3">
                  <c:v>66582</c:v>
                </c:pt>
                <c:pt idx="4">
                  <c:v>109112</c:v>
                </c:pt>
                <c:pt idx="5">
                  <c:v>14497</c:v>
                </c:pt>
                <c:pt idx="6">
                  <c:v>92662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BE5-4D9D-8DC5-CCA84C0CB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"/>
        <c:holeSize val="45"/>
      </c:doughnutChart>
    </c:plotArea>
    <c:legend>
      <c:legendPos val="r"/>
      <c:layout>
        <c:manualLayout>
          <c:xMode val="edge"/>
          <c:yMode val="edge"/>
          <c:x val="0.7329848282578858"/>
          <c:y val="0.10685974586713796"/>
          <c:w val="0.25564665947754972"/>
          <c:h val="0.8378059513581155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1400" b="1" i="0" u="sng" strike="noStrike"/>
              <a:t>Отправленные пассажиры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дальнем следовании, млн.чел.</a:t>
            </a:r>
            <a:endParaRPr lang="ru-RU"/>
          </a:p>
        </c:rich>
      </c:tx>
      <c:layout/>
      <c:overlay val="0"/>
      <c:spPr>
        <a:prstGeom prst="rect">
          <a:avLst/>
        </a:prstGeom>
        <a:noFill/>
        <a:ln>
          <a:noFill/>
          <a:round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грузы, млн тонн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  <a:round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51-46CC-A4D6-F7CC4D9D4C6C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>8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1.24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51-46CC-A4D6-F7CC4D9D4C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37713152"/>
        <c:axId val="137714688"/>
      </c:barChart>
      <c:catAx>
        <c:axId val="13771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37714688"/>
        <c:crosses val="autoZero"/>
        <c:auto val="1"/>
        <c:lblAlgn val="ctr"/>
        <c:lblOffset val="100"/>
        <c:noMultiLvlLbl val="0"/>
      </c:catAx>
      <c:valAx>
        <c:axId val="137714688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37713152"/>
        <c:crosses val="autoZero"/>
        <c:crossBetween val="between"/>
      </c:valAx>
      <c:spPr>
        <a:prstGeom prst="rect">
          <a:avLst/>
        </a:prstGeom>
        <a:noFill/>
        <a:ln>
          <a:noFill/>
          <a:round/>
        </a:ln>
        <a:effectLst/>
      </c:spPr>
    </c:plotArea>
    <c:plotVisOnly val="1"/>
    <c:dispBlanksAs val="gap"/>
    <c:showDLblsOverMax val="0"/>
  </c:chart>
  <c:spPr>
    <a:xfrm>
      <a:off x="838197" y="1061689"/>
      <a:ext cx="4491607" cy="4739324"/>
    </a:xfrm>
    <a:prstGeom prst="rect">
      <a:avLst/>
    </a:prstGeom>
    <a:noFill/>
    <a:ln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1400" b="1" i="0" u="sng" strike="noStrike"/>
              <a:t>Отправленные пассажиры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пригородном сообщении, млн.чел.</a:t>
            </a:r>
            <a:endParaRPr lang="ru-RU"/>
          </a:p>
        </c:rich>
      </c:tx>
      <c:layout>
        <c:manualLayout>
          <c:xMode val="edge"/>
          <c:yMode val="edge"/>
          <c:x val="0.13322000000000001"/>
          <c:y val="1.6070000000000001E-2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838"/>
          <c:y val="0.14457"/>
          <c:w val="0.86209999999999998"/>
          <c:h val="0.772569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грузы, млн тонн</c:v>
                </c:pt>
              </c:strCache>
            </c:strRef>
          </c:tx>
          <c:spPr>
            <a:prstGeom prst="rect">
              <a:avLst/>
            </a:prstGeom>
            <a:solidFill>
              <a:schemeClr val="accent6"/>
            </a:solidFill>
            <a:ln>
              <a:noFill/>
              <a:round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FA7-4FBA-8940-895232F7F26C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>8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0.92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A7-4FBA-8940-895232F7F2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37887744"/>
        <c:axId val="137889280"/>
      </c:barChart>
      <c:catAx>
        <c:axId val="13788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37889280"/>
        <c:crosses val="autoZero"/>
        <c:auto val="1"/>
        <c:lblAlgn val="ctr"/>
        <c:lblOffset val="100"/>
        <c:noMultiLvlLbl val="0"/>
      </c:catAx>
      <c:valAx>
        <c:axId val="137889280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Arial"/>
                <a:cs typeface="Times New Roman"/>
              </a:defRPr>
            </a:pPr>
            <a:endParaRPr lang="ru-RU"/>
          </a:p>
        </c:txPr>
        <c:crossAx val="137887744"/>
        <c:crosses val="autoZero"/>
        <c:crossBetween val="between"/>
      </c:valAx>
      <c:spPr>
        <a:prstGeom prst="rect">
          <a:avLst/>
        </a:prstGeom>
        <a:noFill/>
        <a:ln>
          <a:noFill/>
          <a:round/>
        </a:ln>
        <a:effectLst/>
      </c:spPr>
    </c:plotArea>
    <c:plotVisOnly val="1"/>
    <c:dispBlanksAs val="gap"/>
    <c:showDLblsOverMax val="0"/>
  </c:chart>
  <c:spPr>
    <a:xfrm>
      <a:off x="6382692" y="1061689"/>
      <a:ext cx="4734963" cy="4739324"/>
    </a:xfrm>
    <a:prstGeom prst="rect">
      <a:avLst/>
    </a:prstGeom>
    <a:noFill/>
    <a:ln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0.47458</cdr:x>
      <cdr:y>0.12831</cdr:y>
    </cdr:from>
    <cdr:to>
      <cdr:x>0.67478</cdr:x>
      <cdr:y>0.18388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3180996" y="711128"/>
          <a:ext cx="1341886" cy="307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400" b="1" dirty="0"/>
            <a:t>8</a:t>
          </a:r>
          <a:r>
            <a:rPr lang="ru-RU" sz="1400" b="1" dirty="0" smtClean="0"/>
            <a:t> </a:t>
          </a:r>
          <a:r>
            <a:rPr lang="ru-RU" sz="1400" b="1" dirty="0"/>
            <a:t>мес. 2025г.</a:t>
          </a:r>
          <a:endParaRPr dirty="0"/>
        </a:p>
      </cdr:txBody>
    </cdr:sp>
  </cdr:relSizeAnchor>
  <cdr:relSizeAnchor xmlns:cdr="http://schemas.openxmlformats.org/drawingml/2006/chartDrawing">
    <cdr:from>
      <cdr:x>0.32062</cdr:x>
      <cdr:y>0.41257</cdr:y>
    </cdr:from>
    <cdr:to>
      <cdr:x>0.48134</cdr:x>
      <cdr:y>0.4856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2149027" y="2286655"/>
          <a:ext cx="1077252" cy="404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400" b="1"/>
            <a:t>2024г.</a:t>
          </a:r>
          <a:endParaRPr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F64938-B5E6-418B-A02E-0C256E198646}" type="datetimeFigureOut">
              <a:rPr lang="ru-RU"/>
              <a:t>10/09/25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3847E1-E693-417D-B17E-0269A489CB4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andex.ru/maps/geo/smolenskaya_oblast/53000078/?ll=33.071715,54.761828&amp;z=8.0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2700469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800">
                <a:latin typeface="Times New Roman"/>
                <a:ea typeface="Calibri"/>
                <a:cs typeface="Times New Roman"/>
              </a:rPr>
              <a:t>ПАСПОРТ</a:t>
            </a:r>
            <a:r>
              <a:rPr lang="ru-RU" sz="4800">
                <a:latin typeface="Calibri"/>
                <a:ea typeface="Calibri"/>
                <a:cs typeface="Times New Roman"/>
              </a:rPr>
              <a:t/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r>
              <a:rPr lang="ru-RU" sz="4800">
                <a:latin typeface="Times New Roman"/>
                <a:ea typeface="Calibri"/>
                <a:cs typeface="Times New Roman"/>
              </a:rPr>
              <a:t>Региона Российской Федерации</a:t>
            </a:r>
            <a:r>
              <a:rPr lang="ru-RU" sz="4800">
                <a:latin typeface="Calibri"/>
                <a:ea typeface="Calibri"/>
                <a:cs typeface="Times New Roman"/>
              </a:rPr>
              <a:t/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r>
              <a:rPr lang="ru-RU" sz="4800">
                <a:latin typeface="Times New Roman"/>
                <a:ea typeface="Calibri"/>
                <a:cs typeface="Times New Roman"/>
              </a:rPr>
              <a:t>Смоленская область</a:t>
            </a:r>
            <a:r>
              <a:rPr lang="ru-RU" sz="4800">
                <a:latin typeface="Calibri"/>
                <a:ea typeface="Calibri"/>
                <a:cs typeface="Times New Roman"/>
              </a:rPr>
              <a:t/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endParaRPr lang="ru-RU" sz="4800" b="1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9735124" y="5892799"/>
            <a:ext cx="1865745" cy="740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2000" b="1"/>
          </a:p>
        </p:txBody>
      </p:sp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tretch/>
        </p:blipFill>
        <p:spPr bwMode="auto">
          <a:xfrm>
            <a:off x="9939328" y="5214150"/>
            <a:ext cx="1457335" cy="135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5463" y="0"/>
            <a:ext cx="12026537" cy="50764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Карта железных дорог региона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63870" y="6446728"/>
            <a:ext cx="74210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</a:t>
            </a:r>
            <a:r>
              <a:rPr lang="en-US" sz="1200">
                <a:latin typeface="Times New Roman"/>
                <a:cs typeface="Times New Roman"/>
              </a:rPr>
              <a:t>https://slugba-perevozok.ru/documents/moskovskajagood.jpg</a:t>
            </a:r>
            <a:endParaRPr lang="ru-RU" sz="12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27" t="11585" r="65748" b="28247"/>
          <a:stretch/>
        </p:blipFill>
        <p:spPr bwMode="auto">
          <a:xfrm>
            <a:off x="2270502" y="929899"/>
            <a:ext cx="7539924" cy="489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947337"/>
            <a:ext cx="11119758" cy="5350237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>
                <a:latin typeface="Times New Roman"/>
                <a:cs typeface="Times New Roman"/>
              </a:rPr>
              <a:t>Смоленская область - важнейший транспортный и коммуникационный узел. Кроме двух наших столиц - Москвы и Санкт-Петербурга - Смоленская область единственная, в которой на таком уровне и в такой комплексной форме могут быть предоставлены транспортно-коммуникационные услуги. Через территорию области проходят кратчайшие пути, связывающие отдельные районы страны между собой и зарубежными странами. Особенно велико значение дорог, по которым осуществляется связь Центра страны с Белоруссией, Прибалтикой и странами Западной Европы, а также Санкт-Петербурга с Северным Кавказом и Центрально-Черноземным районом. </a:t>
            </a:r>
            <a:br>
              <a:rPr lang="ru-RU" sz="1500">
                <a:latin typeface="Times New Roman"/>
                <a:cs typeface="Times New Roman"/>
              </a:rPr>
            </a:br>
            <a:r>
              <a:rPr lang="ru-RU" sz="2500" b="1" i="0" u="sng">
                <a:solidFill>
                  <a:srgbClr val="000000"/>
                </a:solidFill>
                <a:latin typeface="Times New Roman"/>
                <a:cs typeface="Times New Roman"/>
              </a:rPr>
              <a:t>Показатели работы транспорта в регионе: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 b="1">
                <a:solidFill>
                  <a:srgbClr val="000000"/>
                </a:solidFill>
                <a:latin typeface="Times New Roman"/>
                <a:cs typeface="Times New Roman"/>
              </a:rPr>
              <a:t>Автомобильный транспорт: 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>
                <a:latin typeface="Times New Roman"/>
                <a:cs typeface="Times New Roman"/>
              </a:rPr>
              <a:t>Протяжённость автомобильных дорог общего пользования в пределах области составляет 10,7 тыс. км, 95 % имеет твёрдое покрытие, свыше 60 % — усовершенствованное. Средняя плотность автодорог с твёрдым покрытием — 204 км на 1000 км² территории. Протяженность федеральных автомобильных дорог — 697 км (автомагистраль </a:t>
            </a:r>
            <a:r>
              <a:rPr lang="ru-RU" sz="1500" i="1">
                <a:latin typeface="Times New Roman"/>
                <a:cs typeface="Times New Roman"/>
              </a:rPr>
              <a:t>Москва-Минск</a:t>
            </a:r>
            <a:r>
              <a:rPr lang="ru-RU" sz="1500">
                <a:latin typeface="Times New Roman"/>
                <a:cs typeface="Times New Roman"/>
              </a:rPr>
              <a:t>, автодороги </a:t>
            </a:r>
            <a:r>
              <a:rPr lang="ru-RU" sz="1500" i="1">
                <a:latin typeface="Times New Roman"/>
                <a:cs typeface="Times New Roman"/>
              </a:rPr>
              <a:t>Брянск — Смоленск</a:t>
            </a:r>
            <a:r>
              <a:rPr lang="ru-RU" sz="1500">
                <a:latin typeface="Times New Roman"/>
                <a:cs typeface="Times New Roman"/>
              </a:rPr>
              <a:t> и </a:t>
            </a:r>
            <a:r>
              <a:rPr lang="ru-RU" sz="1500" i="1">
                <a:latin typeface="Times New Roman"/>
                <a:cs typeface="Times New Roman"/>
              </a:rPr>
              <a:t>Москва-Малоярославец-Рославль</a:t>
            </a:r>
            <a:r>
              <a:rPr lang="ru-RU" sz="1500">
                <a:latin typeface="Times New Roman"/>
                <a:cs typeface="Times New Roman"/>
              </a:rPr>
              <a:t>), включая в себя 96 мостов и путепроводов. 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 b="1">
                <a:solidFill>
                  <a:srgbClr val="000000"/>
                </a:solidFill>
                <a:latin typeface="Times New Roman"/>
                <a:cs typeface="Times New Roman"/>
              </a:rPr>
              <a:t>Железнодорожный</a:t>
            </a:r>
            <a:r>
              <a:rPr lang="ru-RU" sz="1500" b="1" i="0">
                <a:solidFill>
                  <a:srgbClr val="000000"/>
                </a:solidFill>
                <a:latin typeface="Times New Roman"/>
                <a:cs typeface="Times New Roman"/>
              </a:rPr>
              <a:t> транспорт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>
                <a:latin typeface="Times New Roman"/>
                <a:cs typeface="Times New Roman"/>
              </a:rPr>
              <a:t>Основная железнодорожная двухпутная электрифицированная магистраль Москва — Минск — Брест имеет особое как пассажирское, так и грузовое значение и проходит через областные города: Гагарин, Вязьма, Сафоново, Ярцево и Смоленск. Кроме неё действуют однопутные тепловозные линии: историческая Рига — Орёл (через Рудню, Голынки, Смоленск, Починок и Рославль), Смоленск — Сухиничи, Вязьма — Ржев, Вязьма — Брянск, Вязьма — Калуга и Рославль — Сухиничи. Кроме того действуют внутренние ветки Смоленск — Сошно (ППЖТ Смоленской ГРЭС пос. Озёрный), на Верхнеднепровский (только грузовое сообщение).</a:t>
            </a:r>
            <a:endParaRPr lang="ru-RU" sz="15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91882" y="6478646"/>
            <a:ext cx="10994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947337"/>
            <a:ext cx="11119758" cy="5350237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1825,42 км протяженность путей общего пользования; 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199,9 км протяженность путей необщего пользования, (см. Приложение 1)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1522,678 </a:t>
            </a:r>
            <a:r>
              <a:rPr lang="ru-RU" sz="16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протяженность путей общего пользования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 (в границах Смоленской области);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31 железнодорожный вокзал;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49 железнодорожных станций;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 аэропортов, аэровокзалов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20 автовокзалов, автостанций и кассовых пунктов;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речных порта;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пограничных переходов.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91883" y="6436073"/>
            <a:ext cx="112969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91883" y="4307605"/>
            <a:ext cx="10206181" cy="123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железнодорожные станции: Смоленск, Вязьма, Смоленск-Сортировочный, Сафоново, Азотная;</a:t>
            </a:r>
            <a:endParaRPr/>
          </a:p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локомотивные депо: Вязьма-Сортировочная, Смоленск-Сортировочный;</a:t>
            </a:r>
            <a:endParaRPr/>
          </a:p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вагонные депо: ООО «НВК»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12577"/>
            <a:ext cx="10515600" cy="7234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Отправление грузов по товарной номенклатуре </a:t>
            </a:r>
            <a:endParaRPr/>
          </a:p>
        </p:txBody>
      </p:sp>
      <p:graphicFrame>
        <p:nvGraphicFramePr>
          <p:cNvPr id="62122673" name="Диаграмма 621226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862559"/>
              </p:ext>
            </p:extLst>
          </p:nvPr>
        </p:nvGraphicFramePr>
        <p:xfrm>
          <a:off x="679577" y="1061690"/>
          <a:ext cx="4619710" cy="473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427645" y="6435295"/>
            <a:ext cx="10284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по представленным данным Московской железной дороги</a:t>
            </a:r>
            <a:r>
              <a:rPr lang="ru-RU" sz="1200">
                <a:latin typeface="Times New Roman"/>
                <a:cs typeface="Times New Roman"/>
              </a:rPr>
              <a:t> ОАО «РЖД»</a:t>
            </a:r>
            <a:endParaRPr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476490"/>
              </p:ext>
            </p:extLst>
          </p:nvPr>
        </p:nvGraphicFramePr>
        <p:xfrm>
          <a:off x="5227608" y="940280"/>
          <a:ext cx="6702724" cy="5542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12577"/>
            <a:ext cx="10515600" cy="7234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Отправленные пассажиры</a:t>
            </a:r>
            <a:endParaRPr/>
          </a:p>
        </p:txBody>
      </p:sp>
      <p:graphicFrame>
        <p:nvGraphicFramePr>
          <p:cNvPr id="194212887" name="Диаграмма 19421288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958533"/>
              </p:ext>
            </p:extLst>
          </p:nvPr>
        </p:nvGraphicFramePr>
        <p:xfrm>
          <a:off x="838197" y="1061689"/>
          <a:ext cx="4491607" cy="473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433786" y="6465494"/>
            <a:ext cx="10284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по представленным данным Московской железной дороги</a:t>
            </a:r>
            <a:r>
              <a:rPr lang="ru-RU" sz="1200">
                <a:latin typeface="Times New Roman"/>
                <a:cs typeface="Times New Roman"/>
              </a:rPr>
              <a:t> ОАО «РЖД»</a:t>
            </a:r>
            <a:endParaRPr/>
          </a:p>
        </p:txBody>
      </p:sp>
      <p:graphicFrame>
        <p:nvGraphicFramePr>
          <p:cNvPr id="911146967" name="Диаграмма 9111469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418932"/>
              </p:ext>
            </p:extLst>
          </p:nvPr>
        </p:nvGraphicFramePr>
        <p:xfrm>
          <a:off x="6382692" y="1061689"/>
          <a:ext cx="4734963" cy="473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73538"/>
            <a:ext cx="10515600" cy="60152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Показатели по железнодорожному транспорту 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транспортной безопасности)</a:t>
            </a:r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14067" y="1031129"/>
          <a:ext cx="11320731" cy="4065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3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8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П.н.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Наименование показателя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Значение показателя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336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Общее количество объектов транспортной инфраструктуры железнодорожного транспорта, подлежащих защите в соответствии с законодательством о транспортной безопасности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335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48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объектов железнодорожного транспорта общего пользования, охраняемых подразделениями ФГП ВО ЖДТ России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48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Общее количество внеуличного транспорта (в части метрополитенов), подлежащих защите в соответствии с законодательством о транспортной безопасности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аварийно-спасательных формирований </a:t>
                      </a:r>
                      <a:r>
                        <a:rPr lang="ru-RU" sz="1600" b="0" i="0">
                          <a:latin typeface="Times New Roman"/>
                          <a:cs typeface="Times New Roman"/>
                        </a:rPr>
                        <a:t>(пожарных поездов)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600" b="0" i="0">
                          <a:latin typeface="Times New Roman"/>
                          <a:cs typeface="Times New Roman"/>
                        </a:rPr>
                        <a:t>Количество объектов, подлежащих защите в соответствии с Постановлением Правительства Российской Федерации от 19.04.2019 № 471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346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418452" y="6467032"/>
            <a:ext cx="11316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378832" y="6471707"/>
            <a:ext cx="112409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78829" y="805915"/>
          <a:ext cx="11439359" cy="5214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1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1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42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32"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Модернизация производства рыбной продукции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120" marR="6985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«ТД «Балтийский берег»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65">
                <a:tc>
                  <a:txBody>
                    <a:bodyPr/>
                    <a:lstStyle/>
                    <a:p>
                      <a:pPr marL="85725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Строительство рыбоконсервного завода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6985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«Морские ресурсы»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717">
                <a:tc>
                  <a:txBody>
                    <a:bodyPr/>
                    <a:lstStyle/>
                    <a:p>
                      <a:pPr marL="85725" indent="-1905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Производство сложных эфиров</a:t>
                      </a:r>
                      <a:endParaRPr/>
                    </a:p>
                    <a:p>
                      <a:pPr marL="67945" algn="l">
                        <a:lnSpc>
                          <a:spcPts val="118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натуральных жирных кислот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marR="698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АО «Вяземский завод</a:t>
                      </a:r>
                      <a:endParaRPr/>
                    </a:p>
                    <a:p>
                      <a:pPr marL="69215" marR="69850" algn="ctr">
                        <a:lnSpc>
                          <a:spcPts val="118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синтетических продуктов»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568">
                <a:tc>
                  <a:txBody>
                    <a:bodyPr/>
                    <a:lstStyle/>
                    <a:p>
                      <a:pPr marL="85725" indent="0" algn="l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Строительство мясоперерабатывающего завода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«ГАГАРИН-ОСТАНКИНО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5 000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568">
                <a:tc>
                  <a:txBody>
                    <a:bodyPr/>
                    <a:lstStyle/>
                    <a:p>
                      <a:pPr marL="85725" indent="0" algn="l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Строительство завода по производству АФС «Гепарин» и ее производных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«ДрагБиоФарм»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2 330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568">
                <a:tc>
                  <a:txBody>
                    <a:bodyPr/>
                    <a:lstStyle/>
                    <a:p>
                      <a:pPr marL="85725" indent="0" algn="l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Запуск второй очереди завода по производству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световозвращающих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стеклошариков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«СТиМ-2»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568">
                <a:tc>
                  <a:txBody>
                    <a:bodyPr/>
                    <a:lstStyle/>
                    <a:p>
                      <a:pPr marL="85725" indent="0" algn="l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Организация завода по производству торфяных грунтов,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субстратов и </a:t>
                      </a:r>
                      <a:r>
                        <a:rPr lang="ru-RU" sz="1600" spc="-26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тукосмесей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«Русская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торфяная</a:t>
                      </a:r>
                      <a:r>
                        <a:rPr lang="ru-RU" sz="1600" spc="-3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компания»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1 700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7860">
                <a:tc>
                  <a:txBody>
                    <a:bodyPr/>
                    <a:lstStyle/>
                    <a:p>
                      <a:pPr marL="67945" marR="462915" algn="l"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Организация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разработки новых</a:t>
                      </a:r>
                      <a:r>
                        <a:rPr lang="ru-RU" sz="1600" spc="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торфяных</a:t>
                      </a:r>
                      <a:r>
                        <a:rPr lang="ru-RU" sz="1600" spc="-1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месторождений в</a:t>
                      </a:r>
                      <a:r>
                        <a:rPr lang="ru-RU" sz="1600" spc="-2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целях добычи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 переработки торфа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ru-RU" sz="1600" spc="-2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«ТОРФОПРОМ»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600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361579" y="6416997"/>
            <a:ext cx="11249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19177" y="836909"/>
          <a:ext cx="11490384" cy="5076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3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9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5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251">
                <a:tc>
                  <a:txBody>
                    <a:bodyPr/>
                    <a:lstStyle/>
                    <a:p>
                      <a:pPr marL="67945" marR="282575" algn="l"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Организация завода по производству</a:t>
                      </a:r>
                      <a:r>
                        <a:rPr lang="ru-RU" sz="1600" spc="-26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доски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2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бруса для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производства деревянных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поддонов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 marR="69850" algn="ctr">
                        <a:lnSpc>
                          <a:spcPct val="2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«Велес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Пак»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329">
                <a:tc>
                  <a:txBody>
                    <a:bodyPr/>
                    <a:lstStyle/>
                    <a:p>
                      <a:pPr marL="67945" marR="97155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Строительство предприятия по</a:t>
                      </a:r>
                      <a:r>
                        <a:rPr lang="ru-RU" sz="1600" spc="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производству материалов для дорожной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разметки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ООО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«ТАУ-С»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200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984">
                <a:tc>
                  <a:txBody>
                    <a:bodyPr/>
                    <a:lstStyle/>
                    <a:p>
                      <a:pPr marL="67945" marR="628015" algn="l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Расширение</a:t>
                      </a:r>
                      <a:r>
                        <a:rPr lang="ru-RU" sz="1600" spc="-5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производственных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площадей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ООО</a:t>
                      </a:r>
                      <a:r>
                        <a:rPr lang="ru-RU" sz="1600" spc="-2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«ЮНИПРОФ»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marL="67945" marR="68580" algn="l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Производственный комплекс «Полимер-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ООО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«Полимер»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2 000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150">
                <a:tc>
                  <a:txBody>
                    <a:bodyPr/>
                    <a:lstStyle/>
                    <a:p>
                      <a:pPr marL="85725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Ремонт и изготовление нового</a:t>
                      </a:r>
                      <a:r>
                        <a:rPr lang="ru-RU" sz="1600" spc="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подвижного состава, комплектующих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грузовых вагонов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АО</a:t>
                      </a:r>
                      <a:r>
                        <a:rPr lang="ru-RU" sz="1600" spc="-1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Рославльский</a:t>
                      </a:r>
                      <a:endParaRPr/>
                    </a:p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 spc="-2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ВРЗ»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340,8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150">
                <a:tc>
                  <a:txBody>
                    <a:bodyPr/>
                    <a:lstStyle/>
                    <a:p>
                      <a:pPr marL="85725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«Техническое перевооружение производственных и испытательных участков с целью увеличения производства изделий КСАС 9С935»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3025" marR="69850" algn="ctr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«НПП «Измеритель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176,2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9466">
                <a:tc>
                  <a:txBody>
                    <a:bodyPr/>
                    <a:lstStyle/>
                    <a:p>
                      <a:pPr marL="85725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Производство профилей с помощью холодной штамповки или гибки. Производство изделий из пластмасс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3025" marR="69850" algn="ctr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ЮНИПРОФ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9466">
                <a:tc>
                  <a:txBody>
                    <a:bodyPr/>
                    <a:lstStyle/>
                    <a:p>
                      <a:pPr marL="88900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Проведение модернизации выпускаемой приборной продукции и действующих технологических процессов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3025" marR="69850" algn="ctr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ОАО «Теплоконтроль»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19,3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391844" y="6408633"/>
            <a:ext cx="11452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45057" y="891153"/>
          <a:ext cx="11456902" cy="5212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8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5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3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2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3034">
                <a:tc>
                  <a:txBody>
                    <a:bodyPr/>
                    <a:lstStyle/>
                    <a:p>
                      <a:pPr marL="67945" marR="282575" algn="l"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Реализация технологий производства натуральных кож для обуви и мебели на ООО «ВКП ЛТ» в рамках модернизации производства (обновление основных средств)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 «ВКП ЛТ» 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632">
                <a:tc>
                  <a:txBody>
                    <a:bodyPr/>
                    <a:lstStyle/>
                    <a:p>
                      <a:pPr marL="67945" marR="97155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Запуск новой линии по производству ламинированных плит для производства напольных покрытий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 «ЭГГЕР ДРЕВПРОДУКТ ГАГАРИН»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035">
                <a:tc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Строительство автоматизированного склада для хранения продукции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69850" algn="ctr">
                        <a:spcBef>
                          <a:spcPts val="63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 «ЭГГЕР ДРЕВПРОДУКТ ГАГАРИН»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7094">
                <a:tc>
                  <a:txBody>
                    <a:bodyPr/>
                    <a:lstStyle/>
                    <a:p>
                      <a:pPr marL="67945" marR="628015" algn="just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Техническое перевооружение и реконструкция производственной и испытательной базы АО «Смоленский авиационный завод», г. Смоленск, ОАО «Корпорация «Тактическое ракетное вооружение» г. Королев Московской области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0"/>
                        </a:spcAft>
                        <a:defRPr/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5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АО «Смоленский авиационный завод»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1 017,92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42">
                <a:tc>
                  <a:txBody>
                    <a:bodyPr/>
                    <a:lstStyle/>
                    <a:p>
                      <a:pPr marL="67945" marR="68580" algn="l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Строительство нового комплекса по производству сложных фосфорсодержащих удобрений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АО «Дорогобужский фосфор»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22 386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036">
                <a:tc>
                  <a:txBody>
                    <a:bodyPr/>
                    <a:lstStyle/>
                    <a:p>
                      <a:pPr marL="85725" marR="15621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Расширение производства напольных покрытий </a:t>
                      </a:r>
                      <a:endParaRPr/>
                    </a:p>
                    <a:p>
                      <a:pPr marL="85725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«ЭГГЕР ДРЕВПРОДУКТ ГАГАРИН»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«ЭГГЕР ДРЕВПРОДУКТ ГАГАРИН»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7 500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11972" y="6363128"/>
            <a:ext cx="11598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45057" y="891153"/>
          <a:ext cx="11588638" cy="4346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777">
                <a:tc>
                  <a:txBody>
                    <a:bodyPr/>
                    <a:lstStyle/>
                    <a:p>
                      <a:pPr marL="88900" marR="182880" indent="0" algn="l">
                        <a:lnSpc>
                          <a:spcPts val="125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Покупка</a:t>
                      </a:r>
                      <a:r>
                        <a:rPr lang="ru-RU" sz="1600" spc="-2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машинного</a:t>
                      </a:r>
                      <a:r>
                        <a:rPr lang="ru-RU" sz="1600" spc="-2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оборудования</a:t>
                      </a:r>
                      <a:r>
                        <a:rPr lang="ru-RU" sz="1600" spc="-3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транспортных</a:t>
                      </a:r>
                      <a:r>
                        <a:rPr lang="ru-RU" sz="1600" spc="-1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средств.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«Промконсервы»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68,4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63">
                <a:tc>
                  <a:txBody>
                    <a:bodyPr/>
                    <a:lstStyle/>
                    <a:p>
                      <a:pPr marL="88900" marR="182880" indent="0" algn="just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Расширение текущего производственно-складского комплекса, постановка дополнительных производственных линий, введение инновационных технологий. Мероприятия: строительство дополнительных помещений, приобретение и постановка технологического оборудования в собственное помещение производственного назначения, отработка инноваций.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ОАО «Хлебпром»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1919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377">
                <a:tc>
                  <a:txBody>
                    <a:bodyPr/>
                    <a:lstStyle/>
                    <a:p>
                      <a:pPr marL="88900" marR="182880" indent="0" algn="l">
                        <a:lnSpc>
                          <a:spcPts val="125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Приобретение оборудования для производства сока.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 «Феникс»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35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264">
                <a:tc>
                  <a:txBody>
                    <a:bodyPr/>
                    <a:lstStyle/>
                    <a:p>
                      <a:pPr marL="88900" marR="182880" indent="0" algn="l">
                        <a:lnSpc>
                          <a:spcPts val="125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Обновление производственного оборудования.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81915" indent="-796925" algn="ctr">
                        <a:lnSpc>
                          <a:spcPts val="126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«Хлебокомбинат Руднянского РАЙПО»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3,79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588">
                <a:tc>
                  <a:txBody>
                    <a:bodyPr/>
                    <a:lstStyle/>
                    <a:p>
                      <a:pPr marL="88900" marR="182880" indent="0" algn="l">
                        <a:lnSpc>
                          <a:spcPts val="125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цеха по производству безалкогольных напитков.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«Крал-консерв»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153,6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16896" y="477100"/>
            <a:ext cx="5758207" cy="40787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>
                <a:latin typeface="Times New Roman"/>
                <a:ea typeface="Calibri"/>
                <a:cs typeface="Times New Roman"/>
              </a:rPr>
              <a:t>Географическая карта региона</a:t>
            </a:r>
            <a:r>
              <a:rPr lang="ru-RU" sz="1800">
                <a:latin typeface="Calibri"/>
                <a:ea typeface="Calibri"/>
                <a:cs typeface="Times New Roman"/>
              </a:rPr>
              <a:t/>
            </a:r>
            <a:br>
              <a:rPr lang="ru-RU" sz="1800">
                <a:latin typeface="Calibri"/>
                <a:ea typeface="Calibri"/>
                <a:cs typeface="Times New Roman"/>
              </a:rPr>
            </a:b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410286" y="6459869"/>
            <a:ext cx="8557799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u="sng">
                <a:latin typeface="Times New Roman"/>
                <a:ea typeface="Calibri"/>
                <a:cs typeface="Times New Roman"/>
              </a:rPr>
              <a:t>Источник:</a:t>
            </a:r>
            <a:r>
              <a:rPr lang="ru-RU" sz="1200"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u="sng">
                <a:latin typeface="Times New Roman"/>
                <a:ea typeface="Calibri"/>
                <a:cs typeface="Times New Roman"/>
                <a:hlinkClick r:id="rId2" tooltip="https://yandex.ru/maps/geo/smolenskaya_oblast/53000078/?ll=33.071715,54.761828&amp;z=8.02"/>
              </a:rPr>
              <a:t>https://yandex.ru/maps/geo/smolenskaya_oblast/53000078/?ll=33.071715%2C54.761828&amp;z=8.02</a:t>
            </a:r>
            <a:endParaRPr lang="ru-RU" sz="120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6222" t="10399" r="17878" b="6224"/>
          <a:stretch/>
        </p:blipFill>
        <p:spPr bwMode="auto">
          <a:xfrm>
            <a:off x="1286358" y="1177871"/>
            <a:ext cx="8903778" cy="460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37851" y="6370066"/>
            <a:ext cx="116851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10551" y="891153"/>
          <a:ext cx="11628408" cy="5403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0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2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002">
                <a:tc>
                  <a:txBody>
                    <a:bodyPr/>
                    <a:lstStyle/>
                    <a:p>
                      <a:pPr marL="88900" marR="18288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Оборудование и введение в эксплуатацию низкотемпературных холодильных камер, выполнение работ по бурению разведочно-эксплуатационных скважин хозяйственно-питьевого водоснабжения и технологического обеспечения водой.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«Морские ресурсы»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500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17">
                <a:tc>
                  <a:txBody>
                    <a:bodyPr/>
                    <a:lstStyle/>
                    <a:p>
                      <a:pPr marL="88900" marR="18288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сушильного комплекса, увеличение мощности масло-бакового хозяйства, устройство новой линии фильтрации, модернизация технологического оборудования.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«Агритек»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6655">
                <a:tc>
                  <a:txBody>
                    <a:bodyPr/>
                    <a:lstStyle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Реконструкция здания бывшей ремонтной мастерской «Сельхозтехники», монтаж оборудования и пуско-наладочные работы по запуску линий по розливу соков, капитальный ремонт административного здания, строительство артезианской скважины.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ООО «Белорусская производственная компания»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549,2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85">
                <a:tc>
                  <a:txBody>
                    <a:bodyPr/>
                    <a:lstStyle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Покупка машинного оборудования и транспортных средств.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«Промконсервы»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68,4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474">
                <a:tc>
                  <a:txBody>
                    <a:bodyPr/>
                    <a:lstStyle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льнокомбината, включающего льнозавод по переработке льнотресты и фабрику пряжи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«Русский лён»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2 355,0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474">
                <a:tc>
                  <a:txBody>
                    <a:bodyPr/>
                    <a:lstStyle/>
                    <a:p>
                      <a:pPr marL="68263" marR="65405" indent="17463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Предприятие по производству шинопроводных систем, а также других видов электротехнического оборудования (шкафы, ячейки, гибкие шины и т.д.)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«Новые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энергетические системы»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37851" y="6361876"/>
            <a:ext cx="116592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/>
        </p:nvGraphicFramePr>
        <p:xfrm>
          <a:off x="310551" y="891153"/>
          <a:ext cx="11593903" cy="5247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6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7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(млн. рублей)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961">
                <a:tc>
                  <a:txBody>
                    <a:bodyPr/>
                    <a:lstStyle/>
                    <a:p>
                      <a:pPr marL="68263" marR="65405" indent="17463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Предприятие по производству специальных добавок для бетона в строительной отрасли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«ПТФ РАСТОМ»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190,0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495">
                <a:tc>
                  <a:txBody>
                    <a:bodyPr/>
                    <a:lstStyle/>
                    <a:p>
                      <a:pPr marL="68263" marR="65405" indent="20638" algn="l">
                        <a:lnSpc>
                          <a:spcPct val="200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фабрики по производству обуви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«Смоленская обувная фабрика»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172,5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866">
                <a:tc>
                  <a:txBody>
                    <a:bodyPr/>
                    <a:lstStyle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нового производства специализированной мебели из алюминиевого профиля и композитных материалов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ООО«КВАРК»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416">
                <a:tc>
                  <a:txBody>
                    <a:bodyPr/>
                    <a:lstStyle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фармацевтического завода по производству готовых лекарственных форм (без изготовления составляющих)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«СМОЛМЕДПРЕПАРАТЫ»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350,0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155">
                <a:tc>
                  <a:txBody>
                    <a:bodyPr/>
                    <a:lstStyle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нового производства по изготовлению плитных клееных изделий из натурального шпона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-68263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«Смоленский фанерный  завод-1»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56,1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376">
                <a:tc>
                  <a:txBody>
                    <a:bodyPr/>
                    <a:lstStyle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Предприятие по производству логистического оборудования для промышленных тепличных комплексов, а также подъемных механизмов для строительного и логистического рынков.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-68263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«Завод ВАЛЬЦМАТИК»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165,0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8266">
                <a:tc>
                  <a:txBody>
                    <a:bodyPr/>
                    <a:lstStyle/>
                    <a:p>
                      <a:pPr marL="68263" marR="65405" indent="17463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Предприятие по производству натяжных потолков (из экологически чистых материалов)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263" marR="65405" indent="-68263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ИП Голубцов Евгений Владимирович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33,92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Моногорода и их зависимость от железнодорожной отрасли</a:t>
            </a:r>
            <a:endParaRPr/>
          </a:p>
        </p:txBody>
      </p:sp>
      <p:graphicFrame>
        <p:nvGraphicFramePr>
          <p:cNvPr id="5" name="Таблица 5"/>
          <p:cNvGraphicFramePr>
            <a:graphicFrameLocks noGrp="1"/>
          </p:cNvGraphicFramePr>
          <p:nvPr>
            <p:ph idx="1"/>
          </p:nvPr>
        </p:nvGraphicFramePr>
        <p:xfrm>
          <a:off x="345055" y="896982"/>
          <a:ext cx="1147083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6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1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5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Моногород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Численность населения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01.01.2021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Отрасль специализации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Зависимость от железнодорожной отрасли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Дорогобуж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9 202 чел.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0" i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Производство минеральных удобрений</a:t>
                      </a:r>
                      <a:endParaRPr lang="ru-RU" b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Низкая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452754" y="6362937"/>
            <a:ext cx="11363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11924" y="2549471"/>
            <a:ext cx="11444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Степень зависимости моногородов от железнодорожной отрасли определена исходя из занятости населения на предприятиях железнодорожного транспорта, а также доли железнодорожного транспорта в вывозе готовой продукции промышленных предприятий и завозе сырья.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Перечень учебных заведений осуществляющих подготовку специалистов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в области железнодорожного транспорт</a:t>
            </a:r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70936" y="1050287"/>
          <a:ext cx="1148175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3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2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7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Город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Перечень филиалов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Почтовый адрес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Выпуск специалистов в 2022 году, чел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Контингент на 01.01.2023 года, чел</a:t>
                      </a:r>
                      <a:endParaRPr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</a:t>
                      </a:r>
                      <a:endParaRPr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805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Рославль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Рославльский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железнодорожный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техникум - филиал ПГУПС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216500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Смоленская область,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г. Рославль, ул.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Заслонова, д.16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57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приём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приостановлен</a:t>
                      </a:r>
                      <a:endParaRPr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569340" y="6424767"/>
            <a:ext cx="8065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ФГБОУ ВО ПГУПС</a:t>
            </a: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89561" y="64858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4838" y="991898"/>
          <a:ext cx="11222966" cy="4717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5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8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8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Азотная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"Дорогобужская ТЭЦ"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5069,3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Азотная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Соболев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205,8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57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Аселье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АО «Концерн Росэнергоатом»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1400" b="0" i="0" u="none" strike="noStrike">
                          <a:latin typeface="Times New Roman"/>
                          <a:cs typeface="Times New Roman"/>
                        </a:rPr>
                        <a:t>2779</a:t>
                      </a: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,8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Волоста-Пятница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ООО «Угранский карьер»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374</a:t>
                      </a:r>
                      <a:endParaRPr/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"НВК-2"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1517,62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"БетЭлТранс"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2700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Вязьма-Брянская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"Вязьма-Брусит"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4313,83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Вязьма-Брянская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"Вяземский ГОК"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2559,43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Вязьма-Брянская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"Завод строительных конструкций"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990,95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"Форт-Стил"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190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"Завод ЖБИ"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881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"Тагрис Молоко"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597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"Вяземский домостроительный комбинат" 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673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Азотная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ПАО "Дорогобуж"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32630,47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"ТРАНСГРУПП"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269,37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ЗАО "Технографит"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311,5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Гагарин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"ЭГГЕР ДРЕВПРОДУКТ ГАГАРИН"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4918,9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Гагарин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Индивидуальный предприниматель Сайета Т.А.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212,75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Гнездово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"Виалтекс"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86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Гнездово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"Гнездово"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3311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17585" y="937239"/>
          <a:ext cx="11188460" cy="3899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0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5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68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Гусино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"Терминалнефтепродукт"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486,95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Гусино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"ПКФ и СФ"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662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Игоревская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“Ультрадекор"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3571,37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Издешково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"Структура-Н"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655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Кардымово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"СтандартНефть"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0,46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Кардымово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"Нефтика"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1016,54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Козловка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"Рославльская ДСПМК"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1530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Козловка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"АГРИТЕК"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1774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"Солид-Смоленск"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494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«ПСКОВВТОРМЕТ»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168,9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"Нефтика"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2346,6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"Фаянс"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258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"Торговый Дом БМЗ"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872,8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 "СТДС"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3019,56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"Арена Принт"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342,9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ФГКУ «Логистический центр № 62»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3579,3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88926" y="6423062"/>
            <a:ext cx="5866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4838" y="942460"/>
          <a:ext cx="11050437" cy="4901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4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"РЕНЕНУТ"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322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"Софрино-Газ"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568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Милохово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"Ярцевский металлургическмй завод"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7598,6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Милохово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"Евронефть-Смоленск"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5801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05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«Стекло Сервис"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802,5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"ЖД Партнер"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1971,69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"Переправа"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969,44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"Монолит"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414,2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Чернов Ю. В.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195,97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"Издательство "Высшая школа"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282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ПАО "Квадра"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6785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"Смоленский завод ЖБИ-2"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1210,3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Осокин М.В.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707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ЗАО "Термопласт"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404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83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Рославль 1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"ГЛАСС МАРКЕТ"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1240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Рославль 1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"Рославльский вагоноремонтный завод"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11508,2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Рославль 1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"НикоМет"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830,17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Рудня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"Промконсервы"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2564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Рудня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"Калининградская транспортная компания"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1370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507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Рябцево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"ХимСтройСервис"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1494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11924" y="64858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 lang="ru-RU"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52090" y="1090420"/>
          <a:ext cx="11110822" cy="4332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1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Сафоново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"Транспорт"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4997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Сафоново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"Транспорт"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4832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Сафоново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 "Авангард"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5444,45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Семлево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ФГКУ «БАСТИОН»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3601,3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Смоленск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Кугелев С.Б.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278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Смоленск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«Смоленский комбинат хлебопродуктов»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951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Тычинино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ПАО  "НК"Роснефть"-Смоленскнефтепродукт"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3257,75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Тычинино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Петросян Э.Л.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136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Тычинино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ЗАО " Баутек"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1554,43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Ярцево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 "НК"Роснефть"-Смоленскнефтепродукт"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389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0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Вязьма-Брянская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«Завод НО и МО»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211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7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Кардымово 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«ПАРИТЕТ»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1767,4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7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И.П. Старовойтов</a:t>
                      </a:r>
                      <a:endParaRPr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251</a:t>
                      </a:r>
                      <a:endParaRPr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7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«Транском»</a:t>
                      </a:r>
                      <a:endParaRPr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235</a:t>
                      </a:r>
                      <a:endParaRPr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8437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endParaRPr/>
                    </a:p>
                    <a:p>
                      <a:pPr algn="ctr">
                        <a:defRPr/>
                      </a:pP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Итого: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defRPr/>
                      </a:pP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200 313,5</a:t>
                      </a:r>
                      <a:endParaRPr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11924" y="64858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84596" y="3005086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757811" y="665665"/>
            <a:ext cx="10769171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Приложение 2. Проект среднесрочной инвестиционной программы на территории Смоленской области на 2023 - 2025 годы, млн.рублей, без НДС</a:t>
            </a:r>
            <a:endParaRPr/>
          </a:p>
          <a:p>
            <a:pPr algn="ctr">
              <a:defRPr/>
            </a:pPr>
            <a:endParaRPr lang="ru-RU" sz="240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1980" y="1356101"/>
            <a:ext cx="11827265" cy="53856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678" t="18079" r="17117" b="19396"/>
          <a:stretch/>
        </p:blipFill>
        <p:spPr bwMode="auto">
          <a:xfrm>
            <a:off x="-1" y="1232357"/>
            <a:ext cx="12127424" cy="56256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807272" y="499514"/>
            <a:ext cx="6005660" cy="49271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>
                <a:latin typeface="Times New Roman"/>
                <a:ea typeface="Calibri"/>
                <a:cs typeface="Times New Roman"/>
              </a:rPr>
              <a:t>Общие сведения о регионе</a:t>
            </a:r>
            <a:r>
              <a:rPr lang="ru-RU" sz="4400">
                <a:latin typeface="Times New Roman"/>
                <a:ea typeface="Calibri"/>
                <a:cs typeface="Times New Roman"/>
              </a:rPr>
              <a:t/>
            </a:r>
            <a:br>
              <a:rPr lang="ru-RU" sz="4400">
                <a:latin typeface="Times New Roman"/>
                <a:ea typeface="Calibri"/>
                <a:cs typeface="Times New Roman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0809" y="911841"/>
            <a:ext cx="4786218" cy="53565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Центральный Федеральный округ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Общая площадь региона: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49 788.5 кв. км.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Население</a:t>
            </a:r>
            <a:r>
              <a:rPr lang="ru-RU" sz="1500">
                <a:latin typeface="Times New Roman"/>
                <a:ea typeface="Calibri"/>
                <a:cs typeface="Times New Roman"/>
              </a:rPr>
              <a:t>: 909.9  тыс.человек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Плотность населения</a:t>
            </a:r>
            <a:r>
              <a:rPr lang="ru-RU" sz="1500" b="1">
                <a:latin typeface="Times New Roman"/>
                <a:ea typeface="Calibri"/>
                <a:cs typeface="Times New Roman"/>
              </a:rPr>
              <a:t>: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18,3 чел. на кв.км.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Городское население</a:t>
            </a:r>
            <a:r>
              <a:rPr lang="ru-RU" sz="1500">
                <a:latin typeface="Times New Roman"/>
                <a:ea typeface="Calibri"/>
                <a:cs typeface="Times New Roman"/>
              </a:rPr>
              <a:t>: 72,2 %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Административно-территориальное деление: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Муниципальные районы – 25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Городские округа – 2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Городские поселения– 25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Сельские поселения – 298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endParaRPr lang="ru-RU" sz="22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endParaRPr lang="ru-RU" sz="2200"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5947915" y="911841"/>
            <a:ext cx="4302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Крупные города по численности населения: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Смоленск	- 	317,2</a:t>
            </a:r>
            <a:endParaRPr/>
          </a:p>
          <a:p>
            <a:pPr marL="268288" algn="just">
              <a:spcAft>
                <a:spcPts val="800"/>
              </a:spcAft>
              <a:defRPr/>
            </a:pPr>
            <a:r>
              <a:rPr lang="ru-RU" sz="1500">
                <a:latin typeface="Times New Roman"/>
                <a:cs typeface="Times New Roman"/>
              </a:rPr>
              <a:t>Вязьма	                   -	52,1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 b="0" i="0">
                <a:latin typeface="Times New Roman"/>
                <a:cs typeface="Times New Roman"/>
              </a:rPr>
              <a:t>Рославль	-	47,4</a:t>
            </a:r>
            <a:endParaRPr/>
          </a:p>
          <a:p>
            <a:pPr marL="0" indent="0" algn="r">
              <a:spcAft>
                <a:spcPts val="800"/>
              </a:spcAft>
              <a:buNone/>
              <a:defRPr/>
            </a:pPr>
            <a:endParaRPr lang="ru-RU" sz="14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r">
              <a:spcAft>
                <a:spcPts val="800"/>
              </a:spcAft>
              <a:buNone/>
              <a:defRPr/>
            </a:pPr>
            <a:r>
              <a:rPr lang="ru-RU" sz="8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</a:t>
            </a:r>
            <a:endParaRPr lang="ru-RU" sz="800"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431320" y="6434939"/>
            <a:ext cx="10633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ea typeface="Calibri"/>
                <a:cs typeface="Times New Roman"/>
              </a:rPr>
              <a:t>: Федеральная служба государственной статистики</a:t>
            </a:r>
            <a:r>
              <a:rPr lang="ru-RU" sz="1000">
                <a:latin typeface="Times New Roman"/>
                <a:ea typeface="Calibri"/>
                <a:cs typeface="Times New Roman"/>
              </a:rPr>
              <a:t>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7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7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7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/>
          <a:srcRect l="25592" t="23804" r="16738" b="9605"/>
          <a:stretch/>
        </p:blipFill>
        <p:spPr bwMode="auto">
          <a:xfrm>
            <a:off x="0" y="19052"/>
            <a:ext cx="12192000" cy="70199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7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/>
          <a:srcRect l="25592" t="23804" r="16738" b="9605"/>
          <a:stretch/>
        </p:blipFill>
        <p:spPr bwMode="auto">
          <a:xfrm>
            <a:off x="0" y="19052"/>
            <a:ext cx="12192000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/>
          <a:srcRect l="25551" t="22975" r="17119" b="10358"/>
          <a:stretch/>
        </p:blipFill>
        <p:spPr bwMode="auto">
          <a:xfrm>
            <a:off x="61992" y="19052"/>
            <a:ext cx="12130005" cy="695986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7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/>
          <a:srcRect l="25592" t="23804" r="16738" b="9605"/>
          <a:stretch/>
        </p:blipFill>
        <p:spPr bwMode="auto">
          <a:xfrm>
            <a:off x="0" y="19052"/>
            <a:ext cx="12192000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/>
          <a:srcRect l="25551" t="22975" r="17119" b="10358"/>
          <a:stretch/>
        </p:blipFill>
        <p:spPr bwMode="auto">
          <a:xfrm>
            <a:off x="61992" y="19052"/>
            <a:ext cx="12130005" cy="69598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5"/>
          <a:srcRect l="25720" t="17250" r="16948" b="14801"/>
          <a:stretch/>
        </p:blipFill>
        <p:spPr bwMode="auto">
          <a:xfrm>
            <a:off x="0" y="19052"/>
            <a:ext cx="12192000" cy="701992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7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/>
          <a:srcRect l="25592" t="23804" r="16738" b="9605"/>
          <a:stretch/>
        </p:blipFill>
        <p:spPr bwMode="auto">
          <a:xfrm>
            <a:off x="0" y="19052"/>
            <a:ext cx="12192000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/>
          <a:srcRect l="25551" t="22975" r="17119" b="10358"/>
          <a:stretch/>
        </p:blipFill>
        <p:spPr bwMode="auto">
          <a:xfrm>
            <a:off x="61992" y="19052"/>
            <a:ext cx="12130005" cy="69598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5"/>
          <a:srcRect l="25720" t="17250" r="16948" b="14801"/>
          <a:stretch/>
        </p:blipFill>
        <p:spPr bwMode="auto">
          <a:xfrm>
            <a:off x="0" y="19052"/>
            <a:ext cx="12192000" cy="701992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6"/>
          <a:srcRect l="25635" t="21469" r="16864" b="8399"/>
          <a:stretch/>
        </p:blipFill>
        <p:spPr bwMode="auto">
          <a:xfrm>
            <a:off x="-1" y="-175486"/>
            <a:ext cx="12191998" cy="72144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5636"/>
            <a:ext cx="10515600" cy="98425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Крупнейшие предприятия региона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взаимодействующие с железнодорожным транспортом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07576" y="6442501"/>
            <a:ext cx="1139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9" name="Таблица 9"/>
          <p:cNvGraphicFramePr>
            <a:graphicFrameLocks noGrp="1"/>
          </p:cNvGraphicFramePr>
          <p:nvPr/>
        </p:nvGraphicFramePr>
        <p:xfrm>
          <a:off x="327804" y="1177871"/>
          <a:ext cx="11524890" cy="3708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6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8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0931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Наименование предприятия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Вид экономической деятельности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71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«Ярцевский метзавод»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чугуна, стали и ферросплавов;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59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«УльтраДекор»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фанеры, деревянных фанерованных панелей и аналогичных слоистых материалов, древесных плит из древесины и других одревесневших материалов;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911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«Смарт Контейнер»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Деятельность вспомогательная прочая, связанная с перевозками;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8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«Эггер Древпродукт ГАГАРИН»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фанеры, деревянных фанерованных панелей и аналогичных слоистых материалов, древесных плит из древесины и других одревесневших материалов;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454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ПАО «ДОРОГОБУЖ»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удобрений и азотных соединений;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197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АО «АКРОН»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удобрений и азотных соединений;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47030" y="1049341"/>
            <a:ext cx="11505664" cy="491422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Индустриальные парки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Областной государственный индустриальный парк «Феникс»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Смоленск, ул. Энгельса, д.23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размещение предприятий различной отраслевой направленности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82,5 Га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Областной государственный индустриальный парк «Сафоново»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Местонахождения: Смоленская область, Сафоновский район, г. Сафоново,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ул. Строителей, д. 36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размещение предприятий различной отраслевой направленности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130 Га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/>
            </a:r>
            <a:br>
              <a:rPr lang="ru-RU" sz="1600">
                <a:latin typeface="Times New Roman"/>
                <a:cs typeface="Times New Roman"/>
              </a:rPr>
            </a:b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47029" y="6451747"/>
            <a:ext cx="11643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0162" y="1262744"/>
            <a:ext cx="11402147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Особые экономические зоны</a:t>
            </a:r>
            <a:endParaRPr/>
          </a:p>
          <a:p>
            <a:pPr marL="0" indent="0" algn="just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Особая экономическая зона промышленно – производственного типа «Стабна»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Смоленская обл., Смоленский р-н, д. Стабна ул. Заозерная, д. 35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промышленно - производственная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348,1Га</a:t>
            </a:r>
            <a:endParaRPr/>
          </a:p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ТОСЭР «Дорогобуж»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Местонахождение: границы Дорогобужского городского поселения Дорогобужского района (Смоленской обл.)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Перечень классов ОКВЭД, включающих виды экономической деятельности, осуществление которых допускается в результате реализации инвестиционных проектов на ТОСЭР «Дорогобуж: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1.Растениеводство и животноводство, охота и предоставление соответствующих услуг в этих областях.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2. Производство пищевых продуктов.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3. Производство безалкогольных напитков, производство минеральных вод и прочих питьевых вод в бутылках.</a:t>
            </a:r>
            <a:endParaRPr/>
          </a:p>
          <a:p>
            <a:pPr marL="88900" indent="0">
              <a:defRPr/>
            </a:pPr>
            <a:r>
              <a:rPr lang="ru-RU" sz="1700">
                <a:latin typeface="Times New Roman"/>
                <a:cs typeface="Times New Roman"/>
              </a:rPr>
              <a:t>4. Производство текстильных изделий.</a:t>
            </a:r>
            <a:endParaRPr/>
          </a:p>
          <a:p>
            <a:pPr marL="88900" lvl="0" indent="0">
              <a:buNone/>
              <a:defRPr/>
            </a:pPr>
            <a:endParaRPr lang="ru-RU" sz="17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6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90162" y="6438333"/>
            <a:ext cx="1131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29777" y="1262744"/>
            <a:ext cx="11617808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5. Производство одежды.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6. Производство кожи и изделий из кожи.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7. Обработка древесины и производство изделий из дерева и пробки, кроме мебели, производство изделий из соломки и материалов для плетения.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8. Деятельность полиграфическая и копирование носителей информации.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9. Производство химических веществ и химических продуктов (за исключением производства удобрений и азотных соединений).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10. Производство лекарственных средств и материалов, применяемых в медицинских целях.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11. Производство резиновых и пластмассовых изделий.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12. Производство прочей неметаллической минеральной продукции.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13. Производство готовых металлических изделий, кроме машин и оборудования.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14. Производство мебели.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15. Производство прочих готовых изделий.</a:t>
            </a:r>
            <a:endParaRPr/>
          </a:p>
          <a:p>
            <a:pPr marL="88900" lvl="0" indent="0"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endParaRPr lang="ru-RU" sz="1800"/>
          </a:p>
          <a:p>
            <a:pPr marL="88900" lvl="0" indent="0">
              <a:defRPr/>
            </a:pPr>
            <a:endParaRPr lang="ru-RU" sz="17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6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29777" y="6441978"/>
            <a:ext cx="11790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38404" y="1262744"/>
            <a:ext cx="11497038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 lang="ru-RU" sz="18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16. Деятельность по предоставлению мест для временного проживания.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17. Прокат и аренда предметов личного пользования и хозяйственно-бытового назначения.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18. Деятельность центров обработки телефонных вызовов.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19. Деятельность по упаковыванию товаров.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20. Деятельность в области здравоохранения.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21. Деятельность в области спорта, отдыха и развлечений.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22. Стирка и химическая чистка текстильных и меховых изделий.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23. Производство бумаги и бумажных изделий.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24. Производство компьютеров, электронных и оптических изделий.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25. Производство электрического оборудования.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26. Производство машин и оборудования, не включенного в другие группировки.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27. Производство автотранспортных средств, прицепов и полуприцепов. </a:t>
            </a:r>
            <a:endParaRPr/>
          </a:p>
          <a:p>
            <a:pPr marL="88900" indent="0">
              <a:buNone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endParaRPr lang="ru-RU" sz="1800"/>
          </a:p>
          <a:p>
            <a:pPr marL="88900" lvl="0" indent="0">
              <a:defRPr/>
            </a:pPr>
            <a:endParaRPr lang="ru-RU" sz="17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6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38403" y="6441978"/>
            <a:ext cx="1159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29778" y="1262744"/>
            <a:ext cx="11471158" cy="2914049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 lang="ru-RU" sz="17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28. Производство прочих транспортных средств и оборудования.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29. Складское хозяйство и вспомогательная транспортная деятельность.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30. Деятельность по предоставлению продуктов питания и напитков.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31. Деятельность туристических агентств и прочих организаций, предоставляющих услуги в сфере туризма.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    Площадь: 1834 Га.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6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29777" y="6441978"/>
            <a:ext cx="11557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3684</Words>
  <Application>Microsoft Office PowerPoint</Application>
  <DocSecurity>0</DocSecurity>
  <PresentationFormat>Широкоэкранный</PresentationFormat>
  <Paragraphs>657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Тема Office</vt:lpstr>
      <vt:lpstr>ПАСПОРТ Региона Российской Федерации Смоленская область </vt:lpstr>
      <vt:lpstr>Географическая карта региона </vt:lpstr>
      <vt:lpstr>Общие сведения о регионе </vt:lpstr>
      <vt:lpstr>Крупнейшие предприятия региона  взаимодействующие с железнодорожным транспортом</vt:lpstr>
      <vt:lpstr>Индустриальные парки, особые экономические зоны, индустриальные техно-парки, территории опережающего развития</vt:lpstr>
      <vt:lpstr>Индустриальные парки, особые экономические зоны, индустриальные техно-парки, территории опережающего развития</vt:lpstr>
      <vt:lpstr>Индустриальные парки, особые экономические зоны, индустриальные техно-парки, территории опережающего развития</vt:lpstr>
      <vt:lpstr>Индустриальные парки, особые экономические зоны, индустриальные техно-парки, территории опережающего развития</vt:lpstr>
      <vt:lpstr>Индустриальные парки, особые экономические зоны, индустриальные техно-парки, территории опережающего развития</vt:lpstr>
      <vt:lpstr>Карта железных дорог региона</vt:lpstr>
      <vt:lpstr>Транспортная инфраструктура региона</vt:lpstr>
      <vt:lpstr>Транспортная инфраструктура региона</vt:lpstr>
      <vt:lpstr>Отправление грузов по товарной номенклатуре </vt:lpstr>
      <vt:lpstr>Отправленные пассажиры</vt:lpstr>
      <vt:lpstr>Показатели по железнодорожному транспорту   (в сфере транспортной безопасности)</vt:lpstr>
      <vt:lpstr>Реализация промышленных и инвестиционных проектов до 2035 года  (в сфере железнодорожного транспорта)</vt:lpstr>
      <vt:lpstr>Реализация промышленных и инвестиционных проектов до 2035 года  (в сфере железнодорожного транспорта)</vt:lpstr>
      <vt:lpstr>Реализация промышленных и инвестиционных проектов до 2035 года  (в сфере железнодорожного транспорта)</vt:lpstr>
      <vt:lpstr>Реализация промышленных и инвестиционных проектов до 2035 года  (в сфере железнодорожного транспорта)</vt:lpstr>
      <vt:lpstr>Реализация промышленных и инвестиционных проектов до 2035 года  (в сфере железнодорожного транспорта)</vt:lpstr>
      <vt:lpstr>Реализация промышленных и инвестиционных проектов до 2035 года  (в сфере железнодорожного транспорта)</vt:lpstr>
      <vt:lpstr>Моногорода и их зависимость от железнодорожной отрасли</vt:lpstr>
      <vt:lpstr>Перечень учебных заведений осуществляющих подготовку специалистов  в области железнодорожного транспорт</vt:lpstr>
      <vt:lpstr>Приложение 1. Перечень путей необщего пользования</vt:lpstr>
      <vt:lpstr>Приложение 1. Перечень путей необщего пользования</vt:lpstr>
      <vt:lpstr>Приложение 1. Перечень путей необщего пользования</vt:lpstr>
      <vt:lpstr>Приложение 1. Перечень путей необщего пользования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  <vt:lpstr>Приложение 2. Проект среднесрочной инвестиционной программы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Региона Российской Федерации Владимирская область</dc:title>
  <dc:subject/>
  <dc:creator>Ольга</dc:creator>
  <cp:keywords/>
  <dc:description/>
  <cp:lastModifiedBy>Саценко С.Н.</cp:lastModifiedBy>
  <cp:revision>308</cp:revision>
  <dcterms:created xsi:type="dcterms:W3CDTF">2022-06-25T20:20:45Z</dcterms:created>
  <dcterms:modified xsi:type="dcterms:W3CDTF">2025-09-10T11:11:46Z</dcterms:modified>
  <cp:category/>
  <dc:identifier/>
  <cp:contentStatus/>
  <dc:language/>
  <cp:version/>
</cp:coreProperties>
</file>