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3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4.xml" ContentType="application/vnd.openxmlformats-officedocument.drawingml.char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3.xml" ContentType="application/vnd.openxmlformats-officedocument.presentationml.slide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drawings/drawing1.xml" ContentType="application/vnd.openxmlformats-officedocument.drawingml.chartshapes+xml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presProps" Target="presProps.xml" /><Relationship Id="rId41" Type="http://schemas.openxmlformats.org/officeDocument/2006/relationships/tableStyles" Target="tableStyles.xml" /><Relationship Id="rId42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chartUserShapes" Target="../drawings/drawing1.xml" /><Relationship Id="rId2" Type="http://schemas.openxmlformats.org/officeDocument/2006/relationships/package" Target="../embeddings/Microsoft_Excel_Worksheet2.xlsx" 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spc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pPr>
            <a:r>
              <a:rPr lang="ru-RU"/>
              <a:t>Отправление грузов железнодорожным транспортом млн.,  тонн</a:t>
            </a:r>
            <a:endParaRPr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264000000000001"/>
          <c:y val="0.17876"/>
          <c:w val="0.83625000000000005"/>
          <c:h val="0.666680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грузы, млн тонн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 bwMode="auto"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 bwMode="auto"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 bwMode="auto"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1"/>
              <c:dLblPos val="outEnd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defRPr>
                    </a:pPr>
                    <a:r>
                      <a:rPr lang="en-US"/>
                      <a:t>4.96</a:t>
                    </a:r>
                    <a:endParaRPr lang="en-US"/>
                  </a:p>
                </c:rich>
              </c:tx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2024</c:v>
                </c:pt>
                <c:pt idx="1">
                  <c:v xml:space="preserve">8 мес. 2025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11.03</c:v>
                </c:pt>
                <c:pt idx="1">
                  <c:v>1.6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219"/>
        <c:axId val="112469888"/>
        <c:axId val="112482176"/>
      </c:barChart>
      <c:catAx>
        <c:axId val="11246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defRPr>
            </a:pPr>
            <a:endParaRPr lang="ru-RU"/>
          </a:p>
        </c:txPr>
        <c:crossAx val="112482176"/>
        <c:crosses val="autoZero"/>
        <c:auto val="1"/>
        <c:lblAlgn val="ctr"/>
        <c:lblOffset val="100"/>
        <c:noMultiLvlLbl val="0"/>
      </c:catAx>
      <c:valAx>
        <c:axId val="112482176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defRPr>
            </a:pPr>
            <a:endParaRPr lang="ru-RU"/>
          </a:p>
        </c:txPr>
        <c:crossAx val="112469888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838197" y="1061690"/>
      <a:ext cx="4491609" cy="5100979"/>
    </a:xfrm>
    <a:prstGeom prst="rect">
      <a:avLst/>
    </a:prstGeom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latin typeface="Times New Roman"/>
                <a:cs typeface="Times New Roman"/>
              </a:defRPr>
            </a:pPr>
            <a:r>
              <a:rPr lang="ru-RU" sz="1600" b="0">
                <a:latin typeface="Times New Roman"/>
                <a:cs typeface="Times New Roman"/>
              </a:rPr>
              <a:t>Отправление грузов по товарной номенклатуре </a:t>
            </a:r>
            <a:endParaRPr lang="ru-RU"/>
          </a:p>
        </c:rich>
      </c:tx>
      <c:layout>
        <c:manualLayout>
          <c:xMode val="edge"/>
          <c:yMode val="edge"/>
          <c:x val="0.17584927140255024"/>
          <c:y val="0.03119803476946339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62239999999999997"/>
          <c:y val="0.13803000000000001"/>
          <c:w val="0.61719000000000002"/>
          <c:h val="0.76834999999999998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506573</a:t>
                    </a:r>
                    <a:endParaRPr/>
                  </a:p>
                </c:rich>
              </c:tx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2038143</a:t>
                    </a:r>
                    <a:endParaRPr/>
                  </a:p>
                </c:rich>
              </c:tx>
            </c:dLbl>
            <c:dLbl>
              <c:idx val="2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1955952</a:t>
                    </a:r>
                    <a:endParaRPr/>
                  </a:p>
                </c:rich>
              </c:tx>
            </c:dLbl>
            <c:dLbl>
              <c:idx val="3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1243990</a:t>
                    </a:r>
                    <a:endParaRPr/>
                  </a:p>
                </c:rich>
              </c:tx>
            </c:dLbl>
            <c:dLbl>
              <c:idx val="4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1260000"/>
                  <a:lstStyle/>
                  <a:p>
                    <a:pPr>
                      <a:defRPr/>
                    </a:pPr>
                    <a:r>
                      <a:rPr lang="en-US"/>
                      <a:t>875283</a:t>
                    </a:r>
                    <a:endParaRPr/>
                  </a:p>
                </c:rich>
              </c:tx>
            </c:dLbl>
            <c:dLbl>
              <c:idx val="5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2400000"/>
                  <a:lstStyle/>
                  <a:p>
                    <a:pPr>
                      <a:defRPr/>
                    </a:pPr>
                    <a:r>
                      <a:rPr lang="en-US"/>
                      <a:t>473286</a:t>
                    </a:r>
                    <a:endParaRPr/>
                  </a:p>
                </c:rich>
              </c:tx>
            </c:dLbl>
            <c:dLbl>
              <c:idx val="6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3360000"/>
                  <a:lstStyle/>
                  <a:p>
                    <a:pPr>
                      <a:defRPr/>
                    </a:pPr>
                    <a:r>
                      <a:rPr lang="en-US"/>
                      <a:t>590508</a:t>
                    </a:r>
                    <a:endParaRPr/>
                  </a:p>
                </c:rich>
              </c:tx>
            </c:dLbl>
            <c:dLbl>
              <c:idx val="7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4020000"/>
                  <a:lstStyle/>
                  <a:p>
                    <a:pPr>
                      <a:defRPr/>
                    </a:pPr>
                    <a:r>
                      <a:rPr lang="en-US"/>
                      <a:t>213969</a:t>
                    </a:r>
                    <a:endParaRPr/>
                  </a:p>
                </c:rich>
              </c:tx>
            </c:dLbl>
            <c:dLbl>
              <c:idx val="8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4560000"/>
                  <a:lstStyle/>
                  <a:p>
                    <a:pPr>
                      <a:defRPr/>
                    </a:pPr>
                    <a:r>
                      <a:rPr lang="en-US"/>
                      <a:t>602407</a:t>
                    </a:r>
                    <a:endParaRPr/>
                  </a:p>
                </c:rich>
              </c:tx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</c:dLbls>
          <c:cat>
            <c:strRef>
              <c:f>Лист1!$A$3:$A$11</c:f>
              <c:strCache>
                <c:ptCount val="9"/>
                <c:pt idx="0">
                  <c:v xml:space="preserve">ХИМИЧЕСКИЕ И МИН. УДОБРЕНИЯ</c:v>
                </c:pt>
                <c:pt idx="1">
                  <c:v xml:space="preserve">ЧЕРНЫЕ МЕТАЛЛЫ</c:v>
                </c:pt>
                <c:pt idx="2">
                  <c:v xml:space="preserve">ПРОМ.СЫРЬЕ И ФОРМ. МАТ-ЛЫ</c:v>
                </c:pt>
                <c:pt idx="3">
                  <c:v xml:space="preserve">ХИМИКАТЫ И СОДА</c:v>
                </c:pt>
                <c:pt idx="4">
                  <c:v xml:space="preserve">ГРУЗЫ В КОНТЕЙНЕРАХ</c:v>
                </c:pt>
                <c:pt idx="5">
                  <c:v>ЗЕРНО</c:v>
                </c:pt>
                <c:pt idx="6">
                  <c:v xml:space="preserve">СТРОИТЕЛЬНЫЕ ГРУЗЫ</c:v>
                </c:pt>
                <c:pt idx="7">
                  <c:v xml:space="preserve">ОСТАЛЬНЫЕ ПРОД. ТОВАРЫ</c:v>
                </c:pt>
                <c:pt idx="8">
                  <c:v>ПРОЧЕЕ</c:v>
                </c:pt>
              </c:strCache>
            </c:str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3016967</c:v>
                </c:pt>
                <c:pt idx="1">
                  <c:v>2188504</c:v>
                </c:pt>
                <c:pt idx="2">
                  <c:v>1733684</c:v>
                </c:pt>
                <c:pt idx="3">
                  <c:v>1180519</c:v>
                </c:pt>
                <c:pt idx="4">
                  <c:v>717409</c:v>
                </c:pt>
                <c:pt idx="5">
                  <c:v>523903</c:v>
                </c:pt>
                <c:pt idx="6">
                  <c:v>388143</c:v>
                </c:pt>
                <c:pt idx="7">
                  <c:v>204866</c:v>
                </c:pt>
                <c:pt idx="8">
                  <c:v>492500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bubble3D val="0"/>
            <c:explosion val="24"/>
          </c:dPt>
          <c:dPt>
            <c:idx val="1"/>
            <c:bubble3D val="0"/>
            <c:explosion val="22"/>
          </c:dPt>
          <c:dPt>
            <c:idx val="2"/>
            <c:bubble3D val="0"/>
            <c:explosion val="18"/>
          </c:dPt>
          <c:dPt>
            <c:idx val="3"/>
            <c:bubble3D val="0"/>
            <c:explosion val="19"/>
          </c:dPt>
          <c:dPt>
            <c:idx val="4"/>
            <c:bubble3D val="0"/>
            <c:explosion val="19"/>
          </c:dPt>
          <c:dPt>
            <c:idx val="5"/>
            <c:bubble3D val="0"/>
            <c:explosion val="20"/>
          </c:dPt>
          <c:dPt>
            <c:idx val="6"/>
            <c:bubble3D val="0"/>
            <c:explosion val="21"/>
          </c:dPt>
          <c:dPt>
            <c:idx val="7"/>
            <c:bubble3D val="0"/>
            <c:explosion val="21"/>
          </c:dPt>
          <c:dPt>
            <c:idx val="8"/>
            <c:bubble3D val="0"/>
            <c:explosion val="20"/>
          </c:dPt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2345657</a:t>
                    </a:r>
                    <a:endParaRPr/>
                  </a:p>
                </c:rich>
              </c:tx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593186</a:t>
                    </a:r>
                    <a:endParaRPr/>
                  </a:p>
                </c:rich>
              </c:tx>
            </c:dLbl>
            <c:dLbl>
              <c:idx val="2"/>
              <c:layout>
                <c:manualLayout>
                  <c:x val="0.0028"/>
                  <c:y val="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1284231</a:t>
                    </a:r>
                    <a:endParaRPr/>
                  </a:p>
                </c:rich>
              </c:tx>
            </c:dLbl>
            <c:dLbl>
              <c:idx val="3"/>
              <c:layout>
                <c:manualLayout>
                  <c:x val="0.0042100000000000002"/>
                  <c:y val="-0.01048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834811</a:t>
                    </a:r>
                    <a:endParaRPr/>
                  </a:p>
                </c:rich>
              </c:tx>
            </c:dLbl>
            <c:dLbl>
              <c:idx val="4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960000"/>
                  <a:lstStyle/>
                  <a:p>
                    <a:pPr>
                      <a:defRPr/>
                    </a:pPr>
                    <a:r>
                      <a:rPr lang="ru-RU"/>
                      <a:t>326329</a:t>
                    </a:r>
                    <a:endParaRPr/>
                  </a:p>
                </c:rich>
              </c:tx>
            </c:dLbl>
            <c:dLbl>
              <c:idx val="5"/>
              <c:layout>
                <c:manualLayout>
                  <c:x val="0"/>
                  <c:y val="-0.00174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2280000"/>
                  <a:lstStyle/>
                  <a:p>
                    <a:pPr>
                      <a:defRPr/>
                    </a:pPr>
                    <a:r>
                      <a:rPr lang="ru-RU"/>
                      <a:t>127226</a:t>
                    </a:r>
                    <a:endParaRPr/>
                  </a:p>
                </c:rich>
              </c:tx>
            </c:dLbl>
            <c:dLbl>
              <c:idx val="6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3240000"/>
                  <a:lstStyle/>
                  <a:p>
                    <a:pPr>
                      <a:defRPr/>
                    </a:pPr>
                    <a:r>
                      <a:rPr lang="ru-RU"/>
                      <a:t>379483</a:t>
                    </a:r>
                    <a:endParaRPr/>
                  </a:p>
                </c:rich>
              </c:tx>
            </c:dLbl>
            <c:dLbl>
              <c:idx val="7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4200000"/>
                  <a:lstStyle/>
                  <a:p>
                    <a:pPr>
                      <a:defRPr/>
                    </a:pPr>
                    <a:r>
                      <a:rPr lang="ru-RU"/>
                      <a:t>100679</a:t>
                    </a:r>
                    <a:endParaRPr/>
                  </a:p>
                </c:rich>
              </c:tx>
            </c:dLbl>
            <c:dLbl>
              <c:idx val="8"/>
              <c:delete val="1"/>
              <c:layout/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</c:dLbls>
          <c:cat>
            <c:strRef>
              <c:f>Лист1!$A$3:$A$11</c:f>
              <c:strCache>
                <c:ptCount val="9"/>
                <c:pt idx="0">
                  <c:v xml:space="preserve">ХИМИЧЕСКИЕ И МИН. УДОБРЕНИЯ</c:v>
                </c:pt>
                <c:pt idx="1">
                  <c:v xml:space="preserve">ЧЕРНЫЕ МЕТАЛЛЫ</c:v>
                </c:pt>
                <c:pt idx="2">
                  <c:v xml:space="preserve">ПРОМ.СЫРЬЕ И ФОРМ. МАТ-ЛЫ</c:v>
                </c:pt>
                <c:pt idx="3">
                  <c:v xml:space="preserve">ХИМИКАТЫ И СОДА</c:v>
                </c:pt>
                <c:pt idx="4">
                  <c:v xml:space="preserve">ГРУЗЫ В КОНТЕЙНЕРАХ</c:v>
                </c:pt>
                <c:pt idx="5">
                  <c:v>ЗЕРНО</c:v>
                </c:pt>
                <c:pt idx="6">
                  <c:v xml:space="preserve">СТРОИТЕЛЬНЫЕ ГРУЗЫ</c:v>
                </c:pt>
                <c:pt idx="7">
                  <c:v xml:space="preserve">ОСТАЛЬНЫЕ ПРОД. ТОВАРЫ</c:v>
                </c:pt>
                <c:pt idx="8">
                  <c:v>ПРОЧЕЕ</c:v>
                </c:pt>
              </c:strCache>
            </c:strRef>
          </c:cat>
          <c:val>
            <c:numRef>
              <c:f>Лист1!$C$3:$C$11</c:f>
              <c:numCache>
                <c:formatCode>General</c:formatCode>
                <c:ptCount val="9"/>
                <c:pt idx="0">
                  <c:v>3039438</c:v>
                </c:pt>
                <c:pt idx="1">
                  <c:v>2038143</c:v>
                </c:pt>
                <c:pt idx="2">
                  <c:v>1955952</c:v>
                </c:pt>
                <c:pt idx="3">
                  <c:v>1243990</c:v>
                </c:pt>
                <c:pt idx="4">
                  <c:v>875283</c:v>
                </c:pt>
                <c:pt idx="5">
                  <c:v>473286</c:v>
                </c:pt>
                <c:pt idx="6">
                  <c:v>590508</c:v>
                </c:pt>
                <c:pt idx="7">
                  <c:v>213969</c:v>
                </c:pt>
                <c:pt idx="8">
                  <c:v>602407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0"/>
          <c:showSerName val="0"/>
          <c:showVal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35686065411456"/>
          <c:y val="0.12431308345529569"/>
          <c:w val="0.30278804212178828"/>
          <c:h val="0.8479843144064366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 bwMode="auto">
    <a:xfrm>
      <a:off x="5224586" y="948196"/>
      <a:ext cx="6588000" cy="5292000"/>
    </a:xfrm>
  </c:spPr>
  <c:externalData r:id="rId2">
    <c:autoUpdate val="0"/>
  </c:externalData>
  <c:userShapes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u="sng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pPr>
            <a:r>
              <a:rPr lang="ru-RU" sz="1400" b="1" i="0" u="sng" strike="noStrike"/>
              <a:t>Отправленные пассажиры </a:t>
            </a:r>
            <a:r>
              <a:rPr lang="ru-RU" sz="1400" u="sng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в дальнем следовании, млн.чел.</a:t>
            </a:r>
            <a:endParaRPr lang="ru-RU"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грузы, млн тонн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0.60</a:t>
                    </a:r>
                    <a:endParaRPr/>
                  </a:p>
                </c:rich>
              </c:tx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0.39</a:t>
                    </a:r>
                    <a:endParaRPr lang="en-US"/>
                  </a:p>
                </c:rich>
              </c:tx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2024</c:v>
                </c:pt>
                <c:pt idx="1">
                  <c:v xml:space="preserve">8 мес. 2025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0.6</c:v>
                </c:pt>
                <c:pt idx="1">
                  <c:v>0.1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219"/>
        <c:axId val="111726592"/>
        <c:axId val="111729280"/>
      </c:barChart>
      <c:catAx>
        <c:axId val="11172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defRPr>
            </a:pPr>
            <a:endParaRPr lang="ru-RU"/>
          </a:p>
        </c:txPr>
        <c:crossAx val="111729280"/>
        <c:crosses val="autoZero"/>
        <c:auto val="1"/>
        <c:lblAlgn val="ctr"/>
        <c:lblOffset val="100"/>
        <c:noMultiLvlLbl val="0"/>
      </c:catAx>
      <c:valAx>
        <c:axId val="11172928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defRPr>
            </a:pPr>
            <a:endParaRPr lang="ru-RU"/>
          </a:p>
        </c:txPr>
        <c:crossAx val="111726592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838197" y="1061689"/>
      <a:ext cx="4491607" cy="4739324"/>
    </a:xfrm>
    <a:prstGeom prst="rect">
      <a:avLst/>
    </a:prstGeom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u="sng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pPr>
            <a:r>
              <a:rPr lang="ru-RU" sz="1400" b="1" i="0" u="sng" strike="noStrike"/>
              <a:t>Отправленные пассажиры </a:t>
            </a:r>
            <a:r>
              <a:rPr lang="ru-RU" sz="1400" u="sng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в пригородном сообщении, млн.чел.</a:t>
            </a:r>
            <a:endParaRPr lang="ru-RU"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8710000000000006"/>
          <c:y val="0.14724999999999999"/>
          <c:w val="0.86734999999999995"/>
          <c:h val="0.772569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грузы, млн тонн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6"/>
            </a:solidFill>
            <a:ln>
              <a:noFill/>
              <a:round/>
            </a:ln>
            <a:effectLst/>
          </c:spPr>
          <c:invertIfNegative val="0"/>
          <c:dLbls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1.80</a:t>
                    </a:r>
                    <a:endParaRPr lang="en-US"/>
                  </a:p>
                </c:rich>
              </c:tx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2024</c:v>
                </c:pt>
                <c:pt idx="1">
                  <c:v xml:space="preserve">8 мес.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2.52</c:v>
                </c:pt>
                <c:pt idx="1">
                  <c:v>0.41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219"/>
        <c:axId val="112998656"/>
        <c:axId val="113013888"/>
      </c:barChart>
      <c:catAx>
        <c:axId val="1129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defRPr>
            </a:pPr>
            <a:endParaRPr lang="ru-RU"/>
          </a:p>
        </c:txPr>
        <c:crossAx val="113013888"/>
        <c:crosses val="autoZero"/>
        <c:auto val="1"/>
        <c:lblAlgn val="ctr"/>
        <c:lblOffset val="100"/>
        <c:noMultiLvlLbl val="0"/>
      </c:catAx>
      <c:valAx>
        <c:axId val="113013888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defRPr>
            </a:pPr>
            <a:endParaRPr lang="ru-RU"/>
          </a:p>
        </c:txPr>
        <c:crossAx val="112998656"/>
        <c:crosses val="autoZero"/>
        <c:crossBetween val="between"/>
      </c:valAx>
      <c:spPr bwMode="auto">
        <a:prstGeom prst="rect">
          <a:avLst/>
        </a:prstGeom>
        <a:noFill/>
        <a:ln>
          <a:noFill/>
          <a:round/>
        </a:ln>
        <a:effectLst/>
      </c:spPr>
    </c:plotArea>
    <c:plotVisOnly val="1"/>
    <c:dispBlanksAs val="gap"/>
    <c:showDLblsOverMax val="0"/>
  </c:chart>
  <c:spPr bwMode="auto">
    <a:xfrm>
      <a:off x="6370443" y="1061689"/>
      <a:ext cx="4491607" cy="4739324"/>
    </a:xfrm>
    <a:prstGeom prst="rect">
      <a:avLst/>
    </a:prstGeom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rawings/_rels/.rels><?xml version="1.0" encoding="UTF-8" standalone="yes"?><Relationships xmlns="http://schemas.openxmlformats.org/package/2006/relationships"></Relationships>
</file>

<file path=ppt/drawings/drawing1.xml><?xml version="1.0" encoding="utf-8"?>
<c:userShapes xmlns:c="http://schemas.openxmlformats.org/drawingml/2006/chart" xmlns:cdr="http://schemas.openxmlformats.org/drawingml/2006/chartDrawing" xmlns:a="http://schemas.openxmlformats.org/drawingml/2006/main" xmlns:r="http://schemas.openxmlformats.org/officeDocument/2006/relationships">
  <cdr:relSizeAnchor>
    <cdr:from>
      <cdr:x>0.43903999999999999</cdr:x>
      <cdr:y>0.12767000000000001</cdr:y>
    </cdr:from>
    <cdr:to>
      <cdr:x>0.64024999999999999</cdr:x>
      <cdr:y>0.19108</cdr:y>
    </cdr:to>
    <cdr:sp>
      <cdr:nvSpPr>
        <cdr:cNvPr id="2" name="TextBox 1"/>
        <cdr:cNvSpPr txBox="1"/>
      </cdr:nvSpPr>
      <cdr:spPr bwMode="auto">
        <a:xfrm>
          <a:off x="2892408" y="675656"/>
          <a:ext cx="1325586" cy="335564"/>
        </a:xfrm>
        <a:prstGeom prst="rect">
          <a:avLst/>
        </a:prstGeom>
      </cdr:spPr>
      <cdr:txBody>
        <a:bodyPr wrap="square" rtlCol="0"/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 algn="ctr">
            <a:defRPr/>
          </a:pPr>
          <a:r>
            <a:rPr lang="ru-RU" sz="1400" b="1"/>
            <a:t>8</a:t>
          </a:r>
          <a:r>
            <a:rPr lang="ru-RU" sz="1400" b="1"/>
            <a:t> </a:t>
          </a:r>
          <a:r>
            <a:rPr lang="ru-RU" sz="1400" b="1"/>
            <a:t>мес. 2025г.</a:t>
          </a:r>
          <a:endParaRPr/>
        </a:p>
      </cdr:txBody>
    </cdr:sp>
  </cdr:relSizeAnchor>
  <cdr:relSizeAnchor>
    <cdr:from>
      <cdr:x>0.31636999999999998</cdr:x>
      <cdr:y>0.41199000000000002</cdr:y>
    </cdr:from>
    <cdr:to>
      <cdr:x>0.42220000000000002</cdr:x>
      <cdr:y>0.48052</cdr:y>
    </cdr:to>
    <cdr:sp>
      <cdr:nvSpPr>
        <cdr:cNvPr id="3" name="TextBox 1"/>
        <cdr:cNvSpPr txBox="1"/>
      </cdr:nvSpPr>
      <cdr:spPr bwMode="auto">
        <a:xfrm>
          <a:off x="2084273" y="2180264"/>
          <a:ext cx="697209" cy="362661"/>
        </a:xfrm>
        <a:prstGeom prst="rect">
          <a:avLst/>
        </a:prstGeom>
      </cdr:spPr>
      <cdr:txBody>
        <a:bodyPr wrap="square" rtlCol="0"/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>
            <a:defRPr/>
          </a:pPr>
          <a:r>
            <a:rPr lang="ru-RU" sz="1400" b="1"/>
            <a:t>2024г.</a:t>
          </a:r>
          <a:endParaRPr/>
        </a:p>
      </cdr:txBody>
    </cdr:sp>
  </cdr:relSizeAnchor>
</c:userShap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u.wikipedia.org/wiki/%D0%9A%D0%BB%D0%BE%D0%BA%D0%BE%D0%B2%D0%BE_(%D0%B0%D1%8D%D1%80%D0%BE%D0%BF%D0%BE%D1%80%D1%82)" TargetMode="External"/><Relationship Id="rId3" Type="http://schemas.openxmlformats.org/officeDocument/2006/relationships/hyperlink" Target="https://ru.wikipedia.org/wiki/%D0%95%D1%84%D1%80%D0%B5%D0%BC%D0%BE%D0%B2-3" TargetMode="External"/><Relationship Id="rId4" Type="http://schemas.openxmlformats.org/officeDocument/2006/relationships/hyperlink" Target="https://ru.wikipedia.org/w/index.php?title=70%D0%9A229_(%D0%B0%D0%B2%D1%82%D0%BE%D0%B4%D0%BE%D1%80%D0%BE%D0%B3%D0%B0)&amp;action=edit&amp;redlink=1" TargetMode="External"/><Relationship Id="rId5" Type="http://schemas.openxmlformats.org/officeDocument/2006/relationships/hyperlink" Target="https://ru.wikipedia.org/w/index.php?title=70%D0%9A149_(%D0%B0%D0%B2%D1%82%D0%BE%D0%B4%D0%BE%D1%80%D0%BE%D0%B3%D0%B0)&amp;action=edit&amp;redlink=1" TargetMode="External"/><Relationship Id="rId6" Type="http://schemas.openxmlformats.org/officeDocument/2006/relationships/hyperlink" Target="https://ru.wikipedia.org/w/index.php?title=70%D0%9A041_(%D0%B0%D0%B2%D1%82%D0%BE%D0%B4%D0%BE%D1%80%D0%BE%D0%B3%D0%B0)&amp;action=edit&amp;redlink=1" TargetMode="Externa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 /><Relationship Id="rId3" Type="http://schemas.openxmlformats.org/officeDocument/2006/relationships/chart" Target="../charts/chart2.xml" 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 /><Relationship Id="rId3" Type="http://schemas.openxmlformats.org/officeDocument/2006/relationships/chart" Target="../charts/chart4.xml" 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u.wikipedia.org/wiki/%D0%A2%D1%80%D0%B0%D0%BD%D1%81%D0%BF%D0%BE%D1%80%D1%82" TargetMode="External"/><Relationship Id="rId3" Type="http://schemas.openxmlformats.org/officeDocument/2006/relationships/hyperlink" Target="https://ru.wikipedia.org/wiki/%D0%A2%D1%83%D0%BB%D1%8C%D1%81%D0%BA%D0%B0%D1%8F_%D0%BE%D0%B1%D0%BB%D0%B0%D1%81%D1%82%D1%8C" TargetMode="External"/><Relationship Id="rId4" Type="http://schemas.openxmlformats.org/officeDocument/2006/relationships/hyperlink" Target="https://ru.wikipedia.org/wiki/%D0%9E%D0%BA%D0%B0" TargetMode="External"/><Relationship Id="rId5" Type="http://schemas.openxmlformats.org/officeDocument/2006/relationships/hyperlink" Target="https://ru.wikipedia.org/wiki/%D0%9A%D0%B0%D0%BB%D1%83%D0%B3%D0%B0" TargetMode="External"/><Relationship Id="rId6" Type="http://schemas.openxmlformats.org/officeDocument/2006/relationships/hyperlink" Target="https://ru.wikipedia.org/wiki/%D0%90%D0%BB%D0%B5%D0%BA%D1%81%D0%B8%D0%BD" TargetMode="External"/><Relationship Id="rId7" Type="http://schemas.openxmlformats.org/officeDocument/2006/relationships/hyperlink" Target="https://ru.wikipedia.org/wiki/%D0%A2%D1%83%D0%BB%D0%B0" TargetMode="External"/><Relationship Id="rId8" Type="http://schemas.openxmlformats.org/officeDocument/2006/relationships/hyperlink" Target="https://ru.wikipedia.org/wiki/%D0%A3%D0%BF%D0%B0" TargetMode="External"/><Relationship Id="rId9" Type="http://schemas.openxmlformats.org/officeDocument/2006/relationships/hyperlink" Target="https://ru.wikipedia.org/wiki/%D0%A0%D0%B5%D1%87%D0%BD%D0%BE%D0%B9_%D1%82%D1%80%D0%B0%D0%BC%D0%B2%D0%B0%D0%B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2700469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4800">
                <a:latin typeface="Times New Roman"/>
                <a:ea typeface="Calibri"/>
                <a:cs typeface="Times New Roman"/>
              </a:rPr>
              <a:t>ПАСПОРТ</a:t>
            </a:r>
            <a:br>
              <a:rPr lang="ru-RU" sz="4800">
                <a:latin typeface="Calibri"/>
                <a:ea typeface="Calibri"/>
                <a:cs typeface="Times New Roman"/>
              </a:rPr>
            </a:br>
            <a:r>
              <a:rPr lang="ru-RU" sz="4800">
                <a:latin typeface="Times New Roman"/>
                <a:ea typeface="Calibri"/>
                <a:cs typeface="Times New Roman"/>
              </a:rPr>
              <a:t>Региона Российской Федерации</a:t>
            </a:r>
            <a:br>
              <a:rPr lang="ru-RU" sz="4800">
                <a:latin typeface="Calibri"/>
                <a:ea typeface="Calibri"/>
                <a:cs typeface="Times New Roman"/>
              </a:rPr>
            </a:br>
            <a:r>
              <a:rPr lang="ru-RU" sz="4800">
                <a:latin typeface="Times New Roman"/>
                <a:ea typeface="Calibri"/>
                <a:cs typeface="Times New Roman"/>
              </a:rPr>
              <a:t>Тульская область</a:t>
            </a:r>
            <a:br>
              <a:rPr lang="ru-RU" sz="4800">
                <a:latin typeface="Calibri"/>
                <a:ea typeface="Calibri"/>
                <a:cs typeface="Times New Roman"/>
              </a:rPr>
            </a:br>
            <a:endParaRPr lang="ru-RU" sz="4800" b="1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9735124" y="5892799"/>
            <a:ext cx="1865745" cy="740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2000" b="1"/>
          </a:p>
        </p:txBody>
      </p:sp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tretch/>
        </p:blipFill>
        <p:spPr bwMode="auto">
          <a:xfrm>
            <a:off x="9939328" y="5214150"/>
            <a:ext cx="1457335" cy="13572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-136321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>
                <a:latin typeface="Times New Roman"/>
                <a:cs typeface="Times New Roman"/>
              </a:rPr>
              <a:t>Авиационный транспорт: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058709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Действующих гражданских аэропортов в регионе нет. Через воздушное пространство области проходят авиационные маршруты, но сама Тульская область авиасообщением не занимается. В области есть два аэродрома — «</a:t>
            </a:r>
            <a:r>
              <a:rPr lang="ru-RU" sz="1800" u="sng">
                <a:latin typeface="Times New Roman"/>
                <a:cs typeface="Times New Roman"/>
                <a:hlinkClick r:id="rId2" tooltip="Клоково (аэропорт)"/>
              </a:rPr>
              <a:t>Клоково</a:t>
            </a:r>
            <a:r>
              <a:rPr lang="ru-RU" sz="1800">
                <a:latin typeface="Times New Roman"/>
                <a:cs typeface="Times New Roman"/>
              </a:rPr>
              <a:t>» в Туле и «</a:t>
            </a:r>
            <a:r>
              <a:rPr lang="ru-RU" sz="1800" u="sng">
                <a:latin typeface="Times New Roman"/>
                <a:cs typeface="Times New Roman"/>
                <a:hlinkClick r:id="rId3" tooltip="Ефремов-3"/>
              </a:rPr>
              <a:t>Восточный</a:t>
            </a:r>
            <a:r>
              <a:rPr lang="ru-RU" sz="1800">
                <a:latin typeface="Times New Roman"/>
                <a:cs typeface="Times New Roman"/>
              </a:rPr>
              <a:t>» в Ефремове</a:t>
            </a:r>
            <a:r>
              <a:rPr lang="ru-RU" sz="1600">
                <a:latin typeface="Times New Roman"/>
                <a:cs typeface="Times New Roman"/>
              </a:rPr>
              <a:t>.</a:t>
            </a:r>
            <a:endParaRPr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sz="2400" b="1">
                <a:latin typeface="Times New Roman"/>
                <a:cs typeface="Times New Roman"/>
              </a:rPr>
              <a:t>Автомобильный транспорт:</a:t>
            </a:r>
            <a:endParaRPr/>
          </a:p>
          <a:p>
            <a:pPr>
              <a:defRPr/>
            </a:pPr>
            <a:r>
              <a:rPr lang="ru-RU" sz="1800">
                <a:latin typeface="Times New Roman"/>
                <a:cs typeface="Times New Roman"/>
              </a:rPr>
              <a:t>Всего по территории Тульской области проходит </a:t>
            </a:r>
            <a:r>
              <a:rPr lang="ru-RU" sz="1800">
                <a:latin typeface="Times New Roman"/>
                <a:cs typeface="Times New Roman"/>
              </a:rPr>
              <a:t>593 дороги </a:t>
            </a:r>
            <a:r>
              <a:rPr lang="ru-RU" sz="1800">
                <a:latin typeface="Times New Roman"/>
                <a:cs typeface="Times New Roman"/>
              </a:rPr>
              <a:t>регионального или межмуниципального значения. Среди которых:</a:t>
            </a:r>
            <a:endParaRPr/>
          </a:p>
          <a:p>
            <a:pPr>
              <a:defRPr/>
            </a:pPr>
            <a:r>
              <a:rPr lang="ru-RU" sz="1800" u="sng">
                <a:latin typeface="Times New Roman"/>
                <a:cs typeface="Times New Roman"/>
                <a:hlinkClick r:id="rId4" tooltip="70К229 (автодорога) (страница отсутствует)"/>
              </a:rPr>
              <a:t>70К229</a:t>
            </a:r>
            <a:r>
              <a:rPr lang="ru-RU" sz="1800">
                <a:latin typeface="Times New Roman"/>
                <a:cs typeface="Times New Roman"/>
              </a:rPr>
              <a:t> Тула — Новомосковск;</a:t>
            </a:r>
            <a:endParaRPr/>
          </a:p>
          <a:p>
            <a:pPr>
              <a:defRPr/>
            </a:pPr>
            <a:r>
              <a:rPr lang="ru-RU" sz="1800" u="sng">
                <a:latin typeface="Times New Roman"/>
                <a:cs typeface="Times New Roman"/>
                <a:hlinkClick r:id="rId5" tooltip="70К149 (автодорога) (страница отсутствует)"/>
              </a:rPr>
              <a:t>70К149</a:t>
            </a:r>
            <a:r>
              <a:rPr lang="ru-RU" sz="1800">
                <a:latin typeface="Times New Roman"/>
                <a:cs typeface="Times New Roman"/>
              </a:rPr>
              <a:t> Егорьевск — Ненашево;</a:t>
            </a:r>
            <a:endParaRPr/>
          </a:p>
          <a:p>
            <a:pPr>
              <a:defRPr/>
            </a:pPr>
            <a:r>
              <a:rPr lang="ru-RU" sz="1800" u="sng">
                <a:latin typeface="Times New Roman"/>
                <a:cs typeface="Times New Roman"/>
                <a:hlinkClick r:id="rId6" tooltip="70К041 (автодорога) (страница отсутствует)"/>
              </a:rPr>
              <a:t>70К041</a:t>
            </a:r>
            <a:r>
              <a:rPr lang="ru-RU" sz="1800">
                <a:latin typeface="Times New Roman"/>
                <a:cs typeface="Times New Roman"/>
              </a:rPr>
              <a:t> Тула — </a:t>
            </a:r>
            <a:r>
              <a:rPr lang="ru-RU" sz="1800">
                <a:latin typeface="Times New Roman"/>
                <a:cs typeface="Times New Roman"/>
              </a:rPr>
              <a:t>Белёв</a:t>
            </a:r>
            <a:r>
              <a:rPr lang="ru-RU" sz="18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r>
              <a:rPr lang="ru-RU" sz="1800">
                <a:latin typeface="Times New Roman"/>
                <a:cs typeface="Times New Roman"/>
              </a:rPr>
              <a:t>Протяженность автомобильных дорог общего пользования регионального и межмуниципального значения Тульской области с твердым покрытием составляет 4349,9 км.</a:t>
            </a:r>
            <a:endParaRPr/>
          </a:p>
          <a:p>
            <a:pPr marL="0" indent="0">
              <a:lnSpc>
                <a:spcPct val="120000"/>
              </a:lnSpc>
              <a:buNone/>
              <a:defRPr/>
            </a:pPr>
            <a:endParaRPr lang="ru-RU" sz="1600"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endParaRPr lang="ru-RU" sz="1600" b="0" i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81001" y="6399844"/>
            <a:ext cx="102173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25.09.2023 № 55-к-21/12317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92722"/>
            <a:ext cx="10515600" cy="4883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Транспортная инфраструктура региона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36399" y="967583"/>
            <a:ext cx="11119758" cy="535023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899,74 км эксплуатационная длина путей общего пользования; </a:t>
            </a:r>
            <a:endParaRPr/>
          </a:p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685, 245 км протяженность путей необщего пользования, (см. Приложение 1)</a:t>
            </a:r>
            <a:endParaRPr/>
          </a:p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31 железнодорожных вокзалов;</a:t>
            </a:r>
            <a:endParaRPr/>
          </a:p>
          <a:p>
            <a:pPr algn="just"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62 железнодорожных станций;</a:t>
            </a:r>
            <a:endParaRPr/>
          </a:p>
          <a:p>
            <a:pPr algn="just"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24 автовокзалов, автостанций и кассовых пунктов;</a:t>
            </a:r>
            <a:endParaRPr/>
          </a:p>
          <a:p>
            <a:pPr algn="just"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0 речных порта;</a:t>
            </a:r>
            <a:endParaRPr/>
          </a:p>
          <a:p>
            <a:pPr algn="just"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0 пограничных переходов;</a:t>
            </a:r>
            <a:endParaRPr/>
          </a:p>
          <a:p>
            <a:pPr algn="just"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158 железнодорожных переездов из них 32 железнодорожных переезда с дежурным работником.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391885" y="6428792"/>
            <a:ext cx="114349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по представленным данным Московской железной дороги</a:t>
            </a:r>
            <a:r>
              <a:rPr lang="ru-RU" sz="1200">
                <a:latin typeface="Times New Roman"/>
                <a:cs typeface="Times New Roman"/>
              </a:rPr>
              <a:t> ОАО «РЖД»</a:t>
            </a:r>
            <a:endParaRPr lang="ru-RU" sz="120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91884" y="4118979"/>
            <a:ext cx="10097610" cy="2393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Крупнейшие железнодорожные станции: Плеханово, Присады, Тула 1-Курская, Узловая 1; </a:t>
            </a:r>
            <a:endParaRPr/>
          </a:p>
          <a:p>
            <a:pPr marL="228600" indent="-228600" algn="just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Крупнейшее эксплуатационное локомотивные депо: Новомосковск</a:t>
            </a:r>
            <a:r>
              <a:rPr lang="en-US" sz="1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(ТЧЭ-36);</a:t>
            </a:r>
            <a:endParaRPr lang="en-US" sz="15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28600" indent="-228600" algn="just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Крупнейшее моторвагонное депо : Новомосковск </a:t>
            </a:r>
            <a:r>
              <a:rPr lang="en-US" sz="150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 (Тчприг-22);</a:t>
            </a:r>
            <a:endParaRPr/>
          </a:p>
          <a:p>
            <a:pPr marL="228600" indent="-228600" algn="just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Крупнейшие вагонные депо: Эксплуатационное локомотивное депо-депо Узловая им.Золотарева К.Я. (ТЧЭ-36), эксплуатационное вагонное депо Тула (ВЧДЭ-18), вагонное ремонтное депо Тула – структурное подразделение АО «ОМК Стальной путь» (ВЧДР Тула АО «ОМК Стальной путь»), вагонное ремонтное депо Узловая - структурное подразделение ООО «Новая вагоноремонтная компания» (ВРД Узловая ООО «НВК).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2577"/>
            <a:ext cx="10515600" cy="72344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Отправление грузов по товарной номенклатуре </a:t>
            </a:r>
            <a:endParaRPr/>
          </a:p>
        </p:txBody>
      </p:sp>
      <p:graphicFrame>
        <p:nvGraphicFramePr>
          <p:cNvPr id="620154859" name="Диаграмма 620154858"/>
          <p:cNvGraphicFramePr>
            <a:graphicFrameLocks xmlns:a="http://schemas.openxmlformats.org/drawingml/2006/main"/>
          </p:cNvGraphicFramePr>
          <p:nvPr/>
        </p:nvGraphicFramePr>
        <p:xfrm>
          <a:off x="838197" y="1061690"/>
          <a:ext cx="4491609" cy="510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466725" y="6349994"/>
            <a:ext cx="9974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по представленным данным Московской железной дороги</a:t>
            </a:r>
            <a:r>
              <a:rPr lang="ru-RU" sz="1200">
                <a:latin typeface="Times New Roman"/>
                <a:cs typeface="Times New Roman"/>
              </a:rPr>
              <a:t> ОАО «РЖД»</a:t>
            </a:r>
            <a:endParaRPr/>
          </a:p>
        </p:txBody>
      </p:sp>
      <p:graphicFrame>
        <p:nvGraphicFramePr>
          <p:cNvPr id="9" name="Диаграмма 8"/>
          <p:cNvGraphicFramePr>
            <a:graphicFrameLocks xmlns:a="http://schemas.openxmlformats.org/drawingml/2006/main"/>
          </p:cNvGraphicFramePr>
          <p:nvPr/>
        </p:nvGraphicFramePr>
        <p:xfrm>
          <a:off x="5224586" y="948196"/>
          <a:ext cx="6588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2577"/>
            <a:ext cx="10515600" cy="72344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Отправленные пассажиры</a:t>
            </a:r>
            <a:endParaRPr/>
          </a:p>
        </p:txBody>
      </p:sp>
      <p:graphicFrame>
        <p:nvGraphicFramePr>
          <p:cNvPr id="1051633919" name="Диаграмма 1051633918"/>
          <p:cNvGraphicFramePr>
            <a:graphicFrameLocks xmlns:a="http://schemas.openxmlformats.org/drawingml/2006/main"/>
          </p:cNvGraphicFramePr>
          <p:nvPr/>
        </p:nvGraphicFramePr>
        <p:xfrm>
          <a:off x="838197" y="1061689"/>
          <a:ext cx="4491607" cy="473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333954" y="6369044"/>
            <a:ext cx="102121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по представленным данным Московской железной дороги</a:t>
            </a:r>
            <a:r>
              <a:rPr lang="ru-RU" sz="1200">
                <a:latin typeface="Times New Roman"/>
                <a:cs typeface="Times New Roman"/>
              </a:rPr>
              <a:t> ОАО «РЖД»</a:t>
            </a:r>
            <a:endParaRPr/>
          </a:p>
        </p:txBody>
      </p:sp>
      <p:graphicFrame>
        <p:nvGraphicFramePr>
          <p:cNvPr id="567748125" name="Диаграмма 567748124"/>
          <p:cNvGraphicFramePr>
            <a:graphicFrameLocks xmlns:a="http://schemas.openxmlformats.org/drawingml/2006/main"/>
          </p:cNvGraphicFramePr>
          <p:nvPr/>
        </p:nvGraphicFramePr>
        <p:xfrm>
          <a:off x="6370443" y="1061689"/>
          <a:ext cx="4491607" cy="473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73538"/>
            <a:ext cx="10515600" cy="60152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Показатели по железнодорожному транспорту 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(в сфере транспортной безопасности)</a:t>
            </a:r>
            <a:endParaRPr/>
          </a:p>
        </p:txBody>
      </p:sp>
      <p:graphicFrame>
        <p:nvGraphicFramePr>
          <p:cNvPr id="9" name="Таблица 8"/>
          <p:cNvGraphicFramePr>
            <a:graphicFrameLocks xmlns:a="http://schemas.openxmlformats.org/drawingml/2006/main" noGrp="1"/>
          </p:cNvGraphicFramePr>
          <p:nvPr/>
        </p:nvGraphicFramePr>
        <p:xfrm>
          <a:off x="254000" y="889921"/>
          <a:ext cx="11684000" cy="4034503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895928"/>
                <a:gridCol w="5467927"/>
                <a:gridCol w="2447636"/>
                <a:gridCol w="2872509"/>
              </a:tblGrid>
              <a:tr h="523844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П.н.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Наименование показателя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Значение показателя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Примечание</a:t>
                      </a:r>
                      <a:endParaRPr/>
                    </a:p>
                  </a:txBody>
                  <a:tcPr/>
                </a:tc>
              </a:tr>
              <a:tr h="996120">
                <a:tc>
                  <a:txBody>
                    <a:bodyPr/>
                    <a:p>
                      <a:pPr algn="ctr">
                        <a:lnSpc>
                          <a:spcPct val="30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Общее количество объектов транспортной инфраструктуры железнодорожного транспорта, подлежащих защите в соответствии с законодательством о транспортной безопасности, ед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13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2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Железнодорожных станций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Железнодорожный вокзал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Железнодорожных категорироваванных мостов</a:t>
                      </a:r>
                      <a:endParaRPr/>
                    </a:p>
                  </a:txBody>
                  <a:tcPr/>
                </a:tc>
              </a:tr>
              <a:tr h="705584">
                <a:tc>
                  <a:txBody>
                    <a:bodyPr/>
                    <a:p>
                      <a:pPr algn="ctr">
                        <a:lnSpc>
                          <a:spcPct val="2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Количество объектов железнодорожного транспорта общего пользования, охраняемых подразделениями ФГП ВО ЖДТ России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11</a:t>
                      </a:r>
                      <a:endParaRPr/>
                    </a:p>
                    <a:p>
                      <a:pPr>
                        <a:defRPr/>
                      </a:pPr>
                      <a:endParaRPr lang="ru-RU" sz="16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6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996120">
                <a:tc>
                  <a:txBody>
                    <a:bodyPr/>
                    <a:p>
                      <a:pPr algn="ctr">
                        <a:lnSpc>
                          <a:spcPct val="2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Общее количество внеуличного транспорта (в части метрополитена), подлежащих защите в соответствии с законодательством о транспортной безопасности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30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6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2477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Количество пожарных поездов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ПП Тула-1-Курская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ПП Узловая 1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378165" y="6427113"/>
            <a:ext cx="1135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по представленным данным Московской железной дороги</a:t>
            </a:r>
            <a:r>
              <a:rPr lang="ru-RU" sz="1200">
                <a:latin typeface="Times New Roman"/>
                <a:cs typeface="Times New Roman"/>
              </a:rPr>
              <a:t> ОАО «РЖД»</a:t>
            </a:r>
            <a:endParaRPr lang="ru-RU" sz="1200"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4871" y="160605"/>
            <a:ext cx="11342255" cy="5666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Реализация промышленных и инвестиционных проектов до 2035 года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(в сфере железнодорожного транспорта)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342900" y="6438901"/>
            <a:ext cx="11371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 от 25.09.2023 № 55-к-21/12317</a:t>
            </a:r>
            <a:endParaRPr/>
          </a:p>
        </p:txBody>
      </p:sp>
      <p:graphicFrame>
        <p:nvGraphicFramePr>
          <p:cNvPr id="3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400050" y="876302"/>
          <a:ext cx="11468100" cy="557617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160241"/>
                <a:gridCol w="2392443"/>
                <a:gridCol w="3915416"/>
              </a:tblGrid>
              <a:tr h="54309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Проект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Инициатор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Сумма инвестиций (млрд. рублей)</a:t>
                      </a:r>
                      <a:endParaRPr/>
                    </a:p>
                  </a:txBody>
                  <a:tcPr/>
                </a:tc>
              </a:tr>
              <a:tr h="463346">
                <a:tc>
                  <a:txBody>
                    <a:bodyPr/>
                    <a:p>
                      <a:pPr marL="0" algn="just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комплекса по производству аммиака мощностью 525 тыс. тонн в год и карбамида мощностью 700 тыс. тонн в год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«Щекиноазот»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40</a:t>
                      </a:r>
                      <a:endParaRPr/>
                    </a:p>
                  </a:txBody>
                  <a:tcPr marL="11459" marR="11459" marT="0" marB="0"/>
                </a:tc>
              </a:tr>
              <a:tr h="463346">
                <a:tc>
                  <a:txBody>
                    <a:bodyPr/>
                    <a:p>
                      <a:pPr marL="0" algn="just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Проект комплексного освоения территории в целях жилищного строительства «Новая Тула»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«Три Эс Новая Тула»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40</a:t>
                      </a:r>
                      <a:endParaRPr/>
                    </a:p>
                  </a:txBody>
                  <a:tcPr marL="11459" marR="11459" marT="0" marB="0"/>
                </a:tc>
              </a:tr>
              <a:tr h="463346">
                <a:tc>
                  <a:txBody>
                    <a:bodyPr/>
                    <a:p>
                      <a:pPr marL="0" algn="just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завода по убою, первичной и последующей переработке свиньи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«Черкизово-МП»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25,3</a:t>
                      </a:r>
                      <a:endParaRPr/>
                    </a:p>
                  </a:txBody>
                  <a:tcPr marL="11459" marR="11459" marT="0" marB="0"/>
                </a:tc>
              </a:tr>
              <a:tr h="463346">
                <a:tc>
                  <a:txBody>
                    <a:bodyPr/>
                    <a:p>
                      <a:pPr marL="0" algn="just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Локализация производства двигателей внутреннего сгорания, компонентов шасси, элементов интерьера и экстерьера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«ХММР»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</a:t>
                      </a:r>
                      <a:endParaRPr/>
                    </a:p>
                  </a:txBody>
                  <a:tcPr marL="11459" marR="11459" marT="0" marB="0"/>
                </a:tc>
              </a:tr>
              <a:tr h="945477">
                <a:tc>
                  <a:txBody>
                    <a:bodyPr/>
                    <a:p>
                      <a:pPr marL="0" algn="just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Проект № 1 – Модернизация генерирующих мощностей Новомосковский ГРЭС;  Проект № 2 – Строительство  установки по производству хлората натрия и перекиси водорода на площадке   ООО «Новомосковский Хлор»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МХК «ЕвроХим»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27</a:t>
                      </a:r>
                      <a:endParaRPr/>
                    </a:p>
                  </a:txBody>
                  <a:tcPr marL="11459" marR="11459" marT="0" marB="0"/>
                </a:tc>
              </a:tr>
              <a:tr h="463346">
                <a:tc>
                  <a:txBody>
                    <a:bodyPr/>
                    <a:p>
                      <a:pPr marL="0" algn="just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3 очереди тепличного комплекса круглогодичного цикла по производству овощных культур в защищенном грунте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ТК «Тульский»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12</a:t>
                      </a:r>
                      <a:endParaRPr/>
                    </a:p>
                  </a:txBody>
                  <a:tcPr marL="11459" marR="11459" marT="0" marB="0"/>
                </a:tc>
              </a:tr>
              <a:tr h="617562">
                <a:tc>
                  <a:txBody>
                    <a:bodyPr/>
                    <a:p>
                      <a:pPr marL="53340" indent="-1143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Строительство производственного комплекса по производству лимонной кислоты (CA) производительностью 60 000 тонн в год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53340" marR="0" indent="-11430" algn="ctr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«Органические кислоты»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334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5334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17,3</a:t>
                      </a:r>
                      <a:endParaRPr/>
                    </a:p>
                  </a:txBody>
                  <a:tcPr marL="11459" marR="11459" marT="0" marB="0"/>
                </a:tc>
              </a:tr>
              <a:tr h="882557">
                <a:tc>
                  <a:txBody>
                    <a:bodyPr/>
                    <a:p>
                      <a:pPr marL="53340" indent="-1143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ПАО «Газпром (ООО «Газпром энергохолдинг индустриальные активы»)  Министерство промышленности и торговли Российской Федерации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5334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Строительство литейного производства для промышленных и энергетических газовых труб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5334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13,7</a:t>
                      </a:r>
                      <a:endParaRPr/>
                    </a:p>
                  </a:txBody>
                  <a:tcPr marL="11459" marR="11459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4871" y="160605"/>
            <a:ext cx="11342255" cy="5666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Реализация промышленных и инвестиционных проектов до 2035 года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(в сфере железнодорожного транспорта)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408830" y="6501388"/>
            <a:ext cx="109622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 от 25.09.2023 № 55-к-21/12317</a:t>
            </a:r>
            <a:endParaRPr/>
          </a:p>
        </p:txBody>
      </p:sp>
      <p:graphicFrame>
        <p:nvGraphicFramePr>
          <p:cNvPr id="3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371475" y="914400"/>
          <a:ext cx="11544300" cy="551173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610225"/>
                <a:gridCol w="3390900"/>
                <a:gridCol w="2543175"/>
              </a:tblGrid>
              <a:tr h="57078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Проект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Инициатор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Сумма инвестиций (млрд. рублей)</a:t>
                      </a:r>
                      <a:endParaRPr/>
                    </a:p>
                  </a:txBody>
                  <a:tcPr/>
                </a:tc>
              </a:tr>
              <a:tr h="829133">
                <a:tc>
                  <a:txBody>
                    <a:bodyPr/>
                    <a:p>
                      <a:pPr marL="0" algn="l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производства легирующих добавок для выплавки сверхпрочной стали различного назначения, титановых сплавов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 «ЕВРАЗ</a:t>
                      </a:r>
                      <a:endParaRPr/>
                    </a:p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Узловая»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11,1</a:t>
                      </a:r>
                      <a:endParaRPr/>
                    </a:p>
                  </a:txBody>
                  <a:tcPr marL="11459" marR="11459" marT="0" marB="0"/>
                </a:tc>
              </a:tr>
              <a:tr h="1105510">
                <a:tc>
                  <a:txBody>
                    <a:bodyPr/>
                    <a:p>
                      <a:pPr marL="0" marR="111760" indent="-127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Создание производственного комплекса по выпуску высокомолекулярных термостабильных полимеров для отрасли строительных материалов в рамках программы импортозамещения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79375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</a:t>
                      </a:r>
                      <a:endParaRPr/>
                    </a:p>
                    <a:p>
                      <a:pPr marL="0" marR="79375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«Полипласт Новомосковск»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552755">
                <a:tc>
                  <a:txBody>
                    <a:bodyPr/>
                    <a:p>
                      <a:pPr marL="0" marR="191769" indent="-21717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завода по убою, первичной и последующей переработке бройлеров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97790" indent="-21082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«Куриное царство»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375285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     7,2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445954">
                <a:tc>
                  <a:txBody>
                    <a:bodyPr/>
                    <a:p>
                      <a:pPr marL="0" marR="342900" indent="-915035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3 (трех) свиноводческих комплексов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79375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«Тульская мясная компания»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6096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4,7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829133">
                <a:tc>
                  <a:txBody>
                    <a:bodyPr/>
                    <a:p>
                      <a:pPr marL="0" marR="130810" indent="635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Разработка, строительство и ввод в эксплуатацию гидрометаллургического завода по прои водству соединений лития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133350" indent="-17780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«Халмек Литиум»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6096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3,6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552755">
                <a:tc>
                  <a:txBody>
                    <a:bodyPr/>
                    <a:p>
                      <a:pPr marL="0" marR="101600" indent="-46990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логистического центра и завода по производству ветроустановок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79375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 «АВВ- энерго»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6096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3,5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552755">
                <a:tc>
                  <a:txBody>
                    <a:bodyPr/>
                    <a:p>
                      <a:pPr marL="0" marR="101600" indent="-46990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комплекса по переработке картофеля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79375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«Тульский Картофельный Завод»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6096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12,7</a:t>
                      </a:r>
                      <a:endParaRPr/>
                    </a:p>
                  </a:txBody>
                  <a:tcPr marL="68390" marR="6839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4871" y="160605"/>
            <a:ext cx="11342255" cy="5666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Реализация промышленных и инвестиционных проектов до 2035 года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(в сфере железнодорожного транспорта)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357326" y="6484510"/>
            <a:ext cx="112365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25.09.2023 № 55-к-21/12317</a:t>
            </a:r>
            <a:endParaRPr/>
          </a:p>
        </p:txBody>
      </p:sp>
      <p:graphicFrame>
        <p:nvGraphicFramePr>
          <p:cNvPr id="3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409575" y="904875"/>
          <a:ext cx="11439524" cy="471742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234404"/>
                <a:gridCol w="2431315"/>
                <a:gridCol w="3773805"/>
              </a:tblGrid>
              <a:tr h="51777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Проект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Инициатор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Сумма инвестиций (млрд. рублей)</a:t>
                      </a:r>
                      <a:endParaRPr/>
                    </a:p>
                  </a:txBody>
                  <a:tcPr/>
                </a:tc>
              </a:tr>
              <a:tr h="551107">
                <a:tc>
                  <a:txBody>
                    <a:bodyPr/>
                    <a:p>
                      <a:pPr marL="17907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 маслоэкстракционного завода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87630" marR="79375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«Тульский завод растительных масел»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3,4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488868">
                <a:tc>
                  <a:txBody>
                    <a:bodyPr/>
                    <a:p>
                      <a:pPr marL="133985" marR="125095" indent="244475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Реконструкция завода по производству замороженных полуфабрикатов из мяса птицы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410210" marR="133350" indent="-25908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«Компас Фудс»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3,2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587847">
                <a:tc>
                  <a:txBody>
                    <a:bodyPr/>
                    <a:p>
                      <a:pPr marL="84455" marR="76835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завода по производству соли класса «Экстра» объемом выпуска 160 тысяч тонн готовой продукции в год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85090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</a:t>
                      </a:r>
                      <a:endParaRPr/>
                    </a:p>
                    <a:p>
                      <a:pPr marL="115570" marR="107949" indent="-635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«Киреевский солепромысел»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35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918511">
                <a:tc>
                  <a:txBody>
                    <a:bodyPr/>
                    <a:p>
                      <a:pPr marL="154940" marR="147320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производств концентри- рованного малометанольного формалина мощностью 110 тыс. тонн в год (КММФ-110), карбамидоформальдегидных смол (КФС) и карбамидо-меламиноформальдегидных смол (КМФС) мощностью 220 тыс.тонн в год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85090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</a:t>
                      </a:r>
                      <a:endParaRPr/>
                    </a:p>
                    <a:p>
                      <a:pPr marL="85090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«Щекиноазот»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2,8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551107">
                <a:tc>
                  <a:txBody>
                    <a:bodyPr/>
                    <a:p>
                      <a:pPr marL="84455" marR="76835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Проект по строительству завода по выпуску гидравлического оборудования для применения в сфере энергетики, металлургии и строительства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85090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</a:t>
                      </a:r>
                      <a:endParaRPr/>
                    </a:p>
                    <a:p>
                      <a:pPr marL="55245" marR="4953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«Гидросистемы»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2,8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110221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Сотрудничество в области развития социально-экономического потенциала и улучшения энергетического обеспечения Тульской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области, а также создание благоприятных условий для деятельности хозяйствующих субъектов, осуществляемой на территории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ПАО «НОВАТЭК»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(ООО «НОВАТЭК-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СПГ ТОПЛИВО»)</a:t>
                      </a:r>
                      <a:endParaRPr/>
                    </a:p>
                    <a:p>
                      <a:pPr marL="55245" marR="4953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</a:t>
                      </a:r>
                      <a:endParaRPr/>
                    </a:p>
                  </a:txBody>
                  <a:tcPr marL="68390" marR="6839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4871" y="160605"/>
            <a:ext cx="11342255" cy="5666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Реализация промышленных и инвестиционных проектов до 2035 года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(в сфере железнодорожного транспорта)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357326" y="6484510"/>
            <a:ext cx="112365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25.09.2023 № 55-к-21/12317</a:t>
            </a:r>
            <a:endParaRPr/>
          </a:p>
        </p:txBody>
      </p:sp>
      <p:graphicFrame>
        <p:nvGraphicFramePr>
          <p:cNvPr id="3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409575" y="904875"/>
          <a:ext cx="11439524" cy="5034936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234404"/>
                <a:gridCol w="2431315"/>
                <a:gridCol w="3773805"/>
              </a:tblGrid>
              <a:tr h="517774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Проект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Инициатор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Сумма инвестиций (млрд. рублей)</a:t>
                      </a:r>
                      <a:endParaRPr/>
                    </a:p>
                  </a:txBody>
                  <a:tcPr/>
                </a:tc>
              </a:tr>
              <a:tr h="551107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Создание комплекса по малотоннажному производству и отгрузке сжиженного природного газа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«Газпром СПГ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технологии»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3,3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488868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производства выварочной соли мощностью 160 000 тонн в год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410210" marR="133350" indent="-259080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«Кекстон»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3,2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587847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завода по восстановлению базовых масел и последующему производству готовых индустриальных, моторных и прочих технических масел в Тульской области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«РПМ Узловая»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ППК «Российский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Экологический оператор»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35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3,2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918511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биотехнологического комбината по глубокой переработке фуражных зерновых культур с получением концентрированных белковых кормопродуктов и молочной кислоты пищевого и технического назначения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85090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«БиоКор»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551107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завода глубокой переработки желтого гороха производительностью 70000 тонн в год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85090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</a:t>
                      </a:r>
                      <a:endParaRPr/>
                    </a:p>
                    <a:p>
                      <a:pPr marL="55245" marR="4953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«РесурсИнвест-Развитие»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4,1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551107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Реконструкция производственных мощностей АО «Тулажелдормаш»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55245" marR="4953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«Тулажелдормаш»</a:t>
                      </a:r>
                      <a:endParaRPr/>
                    </a:p>
                    <a:p>
                      <a:pPr marL="55245" marR="4953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2,5</a:t>
                      </a:r>
                      <a:endParaRPr/>
                    </a:p>
                  </a:txBody>
                  <a:tcPr marL="68390" marR="6839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4871" y="0"/>
            <a:ext cx="11342255" cy="5666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Реализация промышленных и инвестиционных проектов до 2035 года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(в сфере железнодорожного транспорта)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357326" y="6484510"/>
            <a:ext cx="112365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25.09.2023 № 55-к-21/12317</a:t>
            </a:r>
            <a:endParaRPr/>
          </a:p>
        </p:txBody>
      </p:sp>
      <p:graphicFrame>
        <p:nvGraphicFramePr>
          <p:cNvPr id="3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255852" y="662831"/>
          <a:ext cx="11439524" cy="582168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234404"/>
                <a:gridCol w="2431315"/>
                <a:gridCol w="3773805"/>
              </a:tblGrid>
              <a:tr h="384821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Проект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Инициатор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Сумма инвестиций (млрд. рублей)</a:t>
                      </a:r>
                      <a:endParaRPr/>
                    </a:p>
                  </a:txBody>
                  <a:tcPr/>
                </a:tc>
              </a:tr>
              <a:tr h="1134955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производств концентрированного малометанольного формалина мощностью 110 тыс. тонн в год (КММФ-110), карбамидоформальдегидных смол (КФС) и карбамидо-меламиноформальдегидных смол (КМФС) мощностью 220 тыс.тонн в год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«Щекиноазот»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0,04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680973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Проект по строительству завода по выпуску гидравлического оборудования для применения в сфере энергетики, металлургии и строительства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410210" marR="133350" indent="-259080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«Гидросистемы»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2,8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680973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Выращивание альтернативных сельскохозяйственных культур и производство сырья для биоразлагаемой одноразовой посуды и упаковки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«Углеродный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стандарт»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35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2,5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1134955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«Цеха деревообработки», «Цеха выдержки пенопласта; 2. Строительство завода ООО «ПРОМЕТ-СЭЗ» по производству металлической мебели на территории ОЭЗ ППТ «Узловая» (2-ая очередь строительства)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85090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«НПО Промет»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2,5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680973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Создание высокотехнологичной логистической инфраструктуры и запуск складских операций по обработке и хранению товаров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«Интернет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Решения»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(ОЗОН)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680973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производства по переработке рапса и сои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«Куьаньмасло – Ефремовский маслозавод»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3,3</a:t>
                      </a:r>
                      <a:endParaRPr/>
                    </a:p>
                  </a:txBody>
                  <a:tcPr marL="68390" marR="6839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16896" y="477100"/>
            <a:ext cx="5758207" cy="40787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>
                <a:latin typeface="Times New Roman"/>
                <a:ea typeface="Calibri"/>
                <a:cs typeface="Times New Roman"/>
              </a:rPr>
              <a:t>Географическая карта региона</a:t>
            </a:r>
            <a:br>
              <a:rPr lang="ru-RU" sz="1800">
                <a:latin typeface="Calibri"/>
                <a:ea typeface="Calibri"/>
                <a:cs typeface="Times New Roman"/>
              </a:rPr>
            </a:b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417304" y="6473338"/>
            <a:ext cx="8557799" cy="2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200" u="sng">
                <a:latin typeface="Times New Roman"/>
                <a:ea typeface="Calibri"/>
                <a:cs typeface="Times New Roman"/>
              </a:rPr>
              <a:t>Источник:</a:t>
            </a:r>
            <a:r>
              <a:rPr lang="ru-RU" sz="1200">
                <a:latin typeface="Times New Roman"/>
                <a:ea typeface="Calibri"/>
                <a:cs typeface="Times New Roman"/>
              </a:rPr>
              <a:t> </a:t>
            </a:r>
            <a:r>
              <a:rPr lang="en-US" sz="1200">
                <a:latin typeface="Times New Roman"/>
                <a:cs typeface="Times New Roman"/>
              </a:rPr>
              <a:t>https://yandex.ru/maps/geo/tulskaya_oblast/53000083/</a:t>
            </a:r>
            <a:endParaRPr lang="ru-RU" sz="120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0168" t="20008" r="16739" b="14735"/>
          <a:stretch/>
        </p:blipFill>
        <p:spPr bwMode="auto">
          <a:xfrm>
            <a:off x="1596325" y="968644"/>
            <a:ext cx="8787539" cy="492071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1520" y="325970"/>
            <a:ext cx="10728960" cy="4970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Моногорода и их зависимость от железнодорожной отрасли</a:t>
            </a:r>
            <a:endParaRPr/>
          </a:p>
        </p:txBody>
      </p:sp>
      <p:graphicFrame>
        <p:nvGraphicFramePr>
          <p:cNvPr id="5" name="Таблица 5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335280" y="896982"/>
          <a:ext cx="11521441" cy="422148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455689"/>
                <a:gridCol w="2753573"/>
                <a:gridCol w="3383648"/>
                <a:gridCol w="2928531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>
                          <a:latin typeface="Times New Roman"/>
                          <a:cs typeface="Times New Roman"/>
                        </a:rPr>
                        <a:t>Моногород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>
                          <a:latin typeface="Times New Roman"/>
                          <a:cs typeface="Times New Roman"/>
                        </a:rPr>
                        <a:t>Численность населения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b="0">
                          <a:latin typeface="Times New Roman"/>
                          <a:cs typeface="Times New Roman"/>
                        </a:rPr>
                        <a:t>Чел.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>
                          <a:latin typeface="Times New Roman"/>
                          <a:cs typeface="Times New Roman"/>
                        </a:rPr>
                        <a:t>Отрасль специализации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>
                          <a:latin typeface="Times New Roman"/>
                          <a:cs typeface="Times New Roman"/>
                        </a:rPr>
                        <a:t>Зависимость от железнодорожной отрасли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Алексин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65 300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Нефтегазовое оборудование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Средняя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Ефремов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53 500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Промышленная химия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Средняя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Белев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12 200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Пищевой комбинат по производству белевской пастилы, зефира, сухариков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Низкая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Суворов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16 900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Племенная база крупного рогатого скота молочного направления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Низкая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Р.П. Первомайский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8 600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Промышленная химия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Средняя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Кимовск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24 800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Производство электронных и оптических изделий, металлообработка и пищевое производство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Средняя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411924" y="648586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по данным субъекта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335280" y="5187428"/>
            <a:ext cx="1152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Степень зависимости моногородов от железнодорожной отрасли определена исходя из занятости населения на предприятиях железнодорожного транспорта, а также доли железнодорожного транспорта в вывозе готовой продукции промышленных предприятий и завозе сырья.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1520" y="325970"/>
            <a:ext cx="10728960" cy="49702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Перечень учебных заведений осуществляющих подготовку специалистов </a:t>
            </a:r>
            <a:br>
              <a:rPr lang="ru-RU" sz="2400">
                <a:latin typeface="Times New Roman"/>
                <a:cs typeface="Times New Roman"/>
              </a:rPr>
            </a:br>
            <a:r>
              <a:rPr lang="ru-RU" sz="2400">
                <a:latin typeface="Times New Roman"/>
                <a:cs typeface="Times New Roman"/>
              </a:rPr>
              <a:t>в области железнодорожного транспорт</a:t>
            </a:r>
            <a:endParaRPr/>
          </a:p>
        </p:txBody>
      </p:sp>
      <p:graphicFrame>
        <p:nvGraphicFramePr>
          <p:cNvPr id="9" name="Таблица 8"/>
          <p:cNvGraphicFramePr>
            <a:graphicFrameLocks xmlns:a="http://schemas.openxmlformats.org/drawingml/2006/main" noGrp="1"/>
          </p:cNvGraphicFramePr>
          <p:nvPr/>
        </p:nvGraphicFramePr>
        <p:xfrm>
          <a:off x="466918" y="1101013"/>
          <a:ext cx="11268075" cy="4683966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253615"/>
                <a:gridCol w="2253615"/>
                <a:gridCol w="2253615"/>
                <a:gridCol w="2253615"/>
                <a:gridCol w="2253615"/>
              </a:tblGrid>
              <a:tr h="877884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Город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Перечень филиалов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Почтовый адрес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Выпуск специалистов в 2023 году, чел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Контингент на 01.01.2024 года, чел</a:t>
                      </a:r>
                      <a:endParaRPr/>
                    </a:p>
                  </a:txBody>
                  <a:tcPr marL="68580" marR="68580" marT="0" marB="0"/>
                </a:tc>
              </a:tr>
              <a:tr h="29454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</a:t>
                      </a:r>
                      <a:endParaRPr/>
                    </a:p>
                  </a:txBody>
                  <a:tcPr marL="68580" marR="68580" marT="0" marB="0"/>
                </a:tc>
              </a:tr>
              <a:tr h="1170512">
                <a:tc>
                  <a:txBody>
                    <a:bodyPr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Узловая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Узловский </a:t>
                      </a:r>
                      <a:br>
                        <a:rPr lang="ru-RU" sz="1800">
                          <a:latin typeface="Times New Roman"/>
                          <a:ea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</a:rPr>
                        <a:t>железнодорожный </a:t>
                      </a:r>
                      <a:br>
                        <a:rPr lang="ru-RU" sz="1800">
                          <a:latin typeface="Times New Roman"/>
                          <a:ea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</a:rPr>
                        <a:t>техникум - </a:t>
                      </a:r>
                      <a:br>
                        <a:rPr lang="ru-RU" sz="1800">
                          <a:latin typeface="Times New Roman"/>
                          <a:ea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</a:rPr>
                        <a:t>филиал ПГУПС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301607, 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Тульская обл. </a:t>
                      </a:r>
                      <a:br>
                        <a:rPr lang="ru-RU" sz="1800">
                          <a:latin typeface="Times New Roman"/>
                          <a:ea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</a:rPr>
                        <a:t>г. Узловая, </a:t>
                      </a:r>
                      <a:br>
                        <a:rPr lang="ru-RU" sz="1800">
                          <a:latin typeface="Times New Roman"/>
                          <a:ea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</a:rPr>
                        <a:t>ул. К. Маркса, д. 8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79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381</a:t>
                      </a:r>
                      <a:endParaRPr/>
                    </a:p>
                  </a:txBody>
                  <a:tcPr marL="68580" marR="68580" marT="0" marB="0"/>
                </a:tc>
              </a:tr>
              <a:tr h="2341025">
                <a:tc>
                  <a:txBody>
                    <a:bodyPr/>
                    <a:p>
                      <a:pPr marL="0" marR="0" indent="0" algn="ctr" defTabSz="914400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Узловая</a:t>
                      </a:r>
                      <a:endParaRPr/>
                    </a:p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Государственное профессиональное образовательное учреждение Тульской области «Техникум железнодорожного транспорта им. Б.Ф. Сафонова»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1301603, 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Тульская обл. </a:t>
                      </a:r>
                      <a:br>
                        <a:rPr lang="ru-RU" sz="1800">
                          <a:latin typeface="Times New Roman"/>
                          <a:ea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</a:rPr>
                        <a:t>г. Узловая, 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 u="sng">
                          <a:latin typeface="Times New Roman"/>
                          <a:ea typeface="Times New Roman"/>
                        </a:rPr>
                        <a:t>ул. Седова, д. 1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300034, Тульская область, г. Тула, ул. Демонстрации, д. 52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330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_</a:t>
                      </a:r>
                      <a:endParaRPr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541129" y="6487540"/>
            <a:ext cx="8212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письмо ФГБОУ ВО ПГУПС</a:t>
            </a:r>
            <a:endParaRPr lang="ru-RU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1520" y="325970"/>
            <a:ext cx="10728960" cy="49702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Перечень филиалов ФГП ВО ЖДТ России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64929" y="6487540"/>
            <a:ext cx="8212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по представленным данным Московской железной дороги</a:t>
            </a:r>
            <a:r>
              <a:rPr lang="ru-RU" sz="1200">
                <a:latin typeface="Times New Roman"/>
                <a:cs typeface="Times New Roman"/>
              </a:rPr>
              <a:t> ОАО «РЖД»</a:t>
            </a:r>
            <a:endParaRPr lang="ru-RU" sz="1200"/>
          </a:p>
        </p:txBody>
      </p:sp>
      <p:graphicFrame>
        <p:nvGraphicFramePr>
          <p:cNvPr id="5" name="Таблица 4"/>
          <p:cNvGraphicFramePr>
            <a:graphicFrameLocks xmlns:a="http://schemas.openxmlformats.org/drawingml/2006/main" noGrp="1"/>
          </p:cNvGraphicFramePr>
          <p:nvPr/>
        </p:nvGraphicFramePr>
        <p:xfrm>
          <a:off x="438149" y="854014"/>
          <a:ext cx="11363324" cy="146748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4080290"/>
                <a:gridCol w="3641517"/>
                <a:gridCol w="3641517"/>
              </a:tblGrid>
              <a:tr h="431321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Наименование филиала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Местонахождения филиала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Численность сотрудников филиала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321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Тульский отряд - структурное подразделение филиала ФГП ВО ЖДТ России на Московской ЖД.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340041, Тульская обл., г. Тула, Центральный район, ул. Революции, д.5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 границах 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Тульской области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328 сотрудников</a:t>
                      </a:r>
                      <a:endParaRPr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1520" y="325970"/>
            <a:ext cx="10728960" cy="4970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Приложение 1. Перечень путей необщего пользования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11924" y="639870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по данным субъекта</a:t>
            </a:r>
            <a:endParaRPr lang="ru-RU" sz="1200"/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469126" y="1058495"/>
          <a:ext cx="11243143" cy="5263423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3083990"/>
                <a:gridCol w="5852042"/>
                <a:gridCol w="2307111"/>
              </a:tblGrid>
              <a:tr h="14712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Станция примыкания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Наименование ПНП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Длина путей полная,км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Алексин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НПО «Тяжпромарматура»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9,5205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Алексин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«Алексинстройконструкция"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0,98548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Берники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"Восточные Берники"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0,1164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Бобрик-Донской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«Донская строительная компания"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0,579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Бобрик-Донской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ТПК "Биофуд"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0,286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Бобрик-Донской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Вагоноколёсные мастерские (ВКМ) вагонного депо Узловая - структурного подразделения ООО «Новая вагоноремонтная компания»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1,069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Венев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 Закарян М.Д.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0,187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Вослебово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Филиал ОАО «ОГК-6 «Рязанская ГРЭС»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72,944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Горбачево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«Авангард Агро Тула»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3,160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Горбачево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«Дорожное эксплуатационное предприятие № 91»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0,452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Дедилово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Логистический центр № 1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1,225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Дедилово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«Техресурс»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1,678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"Ефремовский  завод синтетического  каучука"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15,9924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«Каргилл»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18,4901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«Ефремовский элеватор № 2»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1,829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 Крюков В.Г.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0,144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Жданка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ПСП "Кимовскгазстрой"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1,7422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Жданка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"Богородицкое ХПП"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0,149</a:t>
                      </a:r>
                      <a:endParaRPr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1520" y="325970"/>
            <a:ext cx="10728960" cy="4970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Приложение 1. Перечень путей необщего пользования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348313" y="636794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по данным субъекта</a:t>
            </a:r>
            <a:endParaRPr/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500933" y="1058495"/>
          <a:ext cx="11092068" cy="5263423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3042549"/>
                <a:gridCol w="5773409"/>
                <a:gridCol w="2276110"/>
              </a:tblGrid>
              <a:tr h="14712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Станция примыкания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Наименование ПНП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Длина путей полная,км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 Закарян М.Д.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0,392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 Пожидаев С.В.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0,153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Жданка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"Конфи"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0,9769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Збродово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Черепетская ГРЭС имени  Д.Г. Жимерина АО " ИНТЕР РАО - Электрогенерация"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17,6766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Казначеевка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«Щекиноазот»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,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143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Казначеевка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«Щекино-Терминал»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0,8969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Казначеевка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«Ди Ферро»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1,2642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Кимовск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ПАО "Тулатопром""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0.366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Ключевка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ФГКУ «Стимул»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0,215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Криволучье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«Тульский комбинат хлебопродуктов»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3,704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Криволучье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«Алексинская Заготовительная Компания"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0,577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Маклец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"НАК "АЗОТ"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81,048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Маклец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«Корпорация развития Тульской области»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9,14416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Малая Андреевка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«Щекиноазот» Ефремовский филиал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17,683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Новомосковская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II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Филиал АО «НАК «Азот» «Новомосковская ГРЭС» (верхняя и нижняя площадки)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5,8704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Обидимо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"Вторичные металлы"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1,6298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Обидимо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«Тулатранском»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11,073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Плавск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"Автошатл"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1,23522</a:t>
                      </a:r>
                      <a:endParaRPr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02433" y="186613"/>
            <a:ext cx="10658046" cy="41987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Приложение 1. Перечень путей необщего пользования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01216" y="6559420"/>
            <a:ext cx="61067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по данным субъекта</a:t>
            </a:r>
            <a:endParaRPr/>
          </a:p>
          <a:p>
            <a:pPr>
              <a:defRPr/>
            </a:pPr>
            <a:endParaRPr lang="ru-RU" sz="1400"/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485030" y="662476"/>
          <a:ext cx="11115921" cy="5822289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3135644"/>
                <a:gridCol w="5723745"/>
                <a:gridCol w="2256531"/>
              </a:tblGrid>
              <a:tr h="21640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Станция примыкания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Наименование ПНП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Длина путей полная,км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Плавск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«Эталон»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1,4325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Плеханово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"Евраз Маркет"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1,2382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Плеханово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«Металлоторг»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0,25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Плеханово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«ПрофЛист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0,1309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Присады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 «Тулачермет»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77,681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Присады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«ПК Строительная индустрия»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0,8345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Промгипсовая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"Проктер энд Гембл Новомосковск"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13,8414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Промгипсовая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"Кнауф Гипс Новомосковск"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10,4145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Промгипсовая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«Готек –Центр»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1,417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Промгипсовая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«ПромТехноПарк»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13,1824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Промгипсовая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«Первомайский завод ЖБИ»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0,884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Сборная-Угольная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 Долгополова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0,25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Сборная-Угольная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"ТРАНСГАЗ"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0,676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Сборная-Угольная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"Новомосковскогнеупор"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1,861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Сборная-Угольная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"Новомосковский завод керамических материалов"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1,127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Северная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"НАК " АЗОТ"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81,048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Северная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"Аэрозоль Новомосковск"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1,411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Северная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«Руссоль»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0,5524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Слаговищи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Федеральное казенное учреждение- войсковая часть 54055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11,929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Средняя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«Гланит"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2,2873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Суходол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"ХайдельбергЦементРус"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12,9986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Тарусская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 «ПК Полимерпрофиль»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0,974</a:t>
                      </a:r>
                      <a:endParaRPr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18456" y="121298"/>
            <a:ext cx="10742023" cy="52251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Приложение 1. Перечень путей необщего пользования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01217" y="6559420"/>
            <a:ext cx="61067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по данным субъекта</a:t>
            </a:r>
            <a:endParaRPr/>
          </a:p>
          <a:p>
            <a:pPr>
              <a:defRPr/>
            </a:pPr>
            <a:endParaRPr lang="ru-RU" sz="1400"/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477077" y="653148"/>
          <a:ext cx="11100021" cy="5922894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3044731"/>
                <a:gridCol w="5777547"/>
                <a:gridCol w="2277743"/>
              </a:tblGrid>
              <a:tr h="22014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Станция примыкания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Наименование ПНП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Длина путей полная,км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Тарусская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"МЦ МИИТ"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0,156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Тарусская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«Продпромэкспорт»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1,163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Товарково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"Пивоваренная компания "Балтика"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0,342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I-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Курская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АК «Туламашзавод»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5,26671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I-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Курская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 Закарян М.Д.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2,103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I-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Курская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«Тулажелдормаш»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2,427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I-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Курская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«ОМК «Стальной путь»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4,553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I-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Курская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«АК «Туламашзавод»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5,418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Тула-Вяземская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"Машиностроительный завод "Штамп" им. Б.Л. Ванникова"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7,91285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Тула-Вяземская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"Туланефтепродукт"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1,37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Тула-Вяземская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«Металлопрокатный завод»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0,00189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Тула-Вяземская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«Тульский патронный завод»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3,10188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Тула-Вяземская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«Эко-Тайм»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0,00092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Тула-Вяземская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«Перспектива»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0,3427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Тула-Лихвинская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"АгроПром"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0,5228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Тула-Лихвинская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«Тула-Лихвинское ХПП»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1,1756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Тула-Лихвинская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 Синюков П.И.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0,081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Тула-Лихвинская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"Стар Ойл"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0,3744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Тула-Лихвинская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«Дороги и Мосты»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Тула-Лихвинская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«Техресурс»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0,28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Тула-Лихвинская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«Тульская нерудная компания»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0,9721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Турдей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«Комбинат нерудоископаемых»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4,827</a:t>
                      </a:r>
                      <a:endParaRPr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1520" y="325970"/>
            <a:ext cx="10728960" cy="4970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Приложение 1. Перечень путей необщего пользования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11924" y="6347364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по данным субъекта</a:t>
            </a:r>
            <a:endParaRPr/>
          </a:p>
          <a:p>
            <a:pPr>
              <a:defRPr/>
            </a:pPr>
            <a:endParaRPr lang="ru-RU" sz="1400"/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477078" y="858412"/>
          <a:ext cx="11084117" cy="5270682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3040369"/>
                <a:gridCol w="5769270"/>
                <a:gridCol w="2274479"/>
              </a:tblGrid>
              <a:tr h="22830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Станция примыкания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Наименование ПНП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Длина путей полная,км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Турдей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«Щебеночный завод «Турдейский»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0,713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Упа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«Центр-Известняк»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1,256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Упа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"Пореченский карьер"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2,612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Узловая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«Новая вагоноремонтная компания»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1,509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Узловая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"Узловское хлебоприемное предприятие"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0,3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Узловая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II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«Пластик – Транс»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9,0131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Урванка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«Интеграл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5,5681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Урванка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ПАО «Туланефтепродукт»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0,444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Урванка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«УМВ Тула»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0,39255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Урванка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ФГУП «Федеральная энергосервисная  компания»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1,486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Хомяково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Войсковая часть  55443-ТЛ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0,8522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Хомяково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"Тульская зерновая компания"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4,037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Черепеть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Черепетское хлебоприемное предприятие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0,32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Чернь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"ФерроКарбон"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0,2769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Щекино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 «ПТК Сервис»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7,306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Щекино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Завод "Стройкерамика"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3,898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Энергетик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Производственное подразделение "Алексинская ТЭЦ" филиала ПАО «Квадра»-«Центральная Генерация».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6,7725</a:t>
                      </a:r>
                      <a:endParaRPr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1520" y="325970"/>
            <a:ext cx="10728960" cy="4970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Приложение 1. Перечень путей необщего пользования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11924" y="6347364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по данным субъекта</a:t>
            </a:r>
            <a:endParaRPr/>
          </a:p>
          <a:p>
            <a:pPr>
              <a:defRPr/>
            </a:pPr>
            <a:endParaRPr lang="ru-RU" sz="1400"/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477078" y="858412"/>
          <a:ext cx="11084117" cy="2158408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3040369"/>
                <a:gridCol w="5769270"/>
                <a:gridCol w="2274479"/>
              </a:tblGrid>
              <a:tr h="22830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Станция примыкания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Наименование ПНП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Длина путей полная,км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Энергетик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Производственное подразделение "Алексинская ТЭЦ" филиала Филиал АО" КВАДРА"- «Орловская генерация« АО «Квадра – Генерирующая компаня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6,7725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Ясная Поляна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«Косогорский металлургический завод»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42,2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Ясная Поляна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 Крюков В.Г.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0,815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Ясная Поляна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«Тулапромстрой – УПТК»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0,900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38255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1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ИТОГО: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1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685,245</a:t>
                      </a:r>
                      <a:endParaRPr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987473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Приложение 2. Проект среднесрочной инвестиционной программы</a:t>
            </a:r>
            <a:endParaRPr lang="ru-RU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689163" y="86264"/>
            <a:ext cx="10790813" cy="767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>
                <a:latin typeface="Times New Roman"/>
                <a:cs typeface="Times New Roman"/>
              </a:rPr>
              <a:t>Приложение 2. Проект среднесрочной инвестиционной программы на территории Тульской области на 2023 - 2025 годы, млн.рублей, без НДС</a:t>
            </a:r>
            <a:endParaRPr/>
          </a:p>
          <a:p>
            <a:pPr algn="ctr">
              <a:defRPr/>
            </a:pPr>
            <a:endParaRPr lang="ru-RU" sz="2400"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0156" y="1651914"/>
            <a:ext cx="9717436" cy="251481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7331" t="21882" r="26192" b="7051"/>
          <a:stretch/>
        </p:blipFill>
        <p:spPr bwMode="auto">
          <a:xfrm>
            <a:off x="0" y="534691"/>
            <a:ext cx="11941444" cy="570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807272" y="499514"/>
            <a:ext cx="6005660" cy="4927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>
                <a:latin typeface="Times New Roman"/>
                <a:ea typeface="Calibri"/>
                <a:cs typeface="Times New Roman"/>
              </a:rPr>
              <a:t>Общие сведения о регионе</a:t>
            </a:r>
            <a:br>
              <a:rPr lang="ru-RU" sz="4400">
                <a:latin typeface="Times New Roman"/>
                <a:ea typeface="Calibri"/>
                <a:cs typeface="Times New Roman"/>
              </a:rPr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10809" y="911841"/>
            <a:ext cx="4786218" cy="535657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r>
              <a:rPr lang="ru-RU" sz="1500" b="1" u="sng">
                <a:latin typeface="Times New Roman"/>
                <a:ea typeface="Calibri"/>
                <a:cs typeface="Times New Roman"/>
              </a:rPr>
              <a:t>Центральный Федеральный округ</a:t>
            </a:r>
            <a:endParaRPr/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r>
              <a:rPr lang="ru-RU" sz="1500" b="1" u="sng">
                <a:latin typeface="Times New Roman"/>
                <a:ea typeface="Calibri"/>
                <a:cs typeface="Times New Roman"/>
              </a:rPr>
              <a:t>Общая площадь региона: </a:t>
            </a:r>
            <a:r>
              <a:rPr lang="ru-RU" sz="1500">
                <a:latin typeface="Times New Roman"/>
                <a:ea typeface="Calibri"/>
                <a:cs typeface="Times New Roman"/>
              </a:rPr>
              <a:t>25 679 кв. км.</a:t>
            </a:r>
            <a:endParaRPr/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r>
              <a:rPr lang="ru-RU" sz="1500" b="1" u="sng">
                <a:latin typeface="Times New Roman"/>
                <a:ea typeface="Calibri"/>
                <a:cs typeface="Times New Roman"/>
              </a:rPr>
              <a:t>Население</a:t>
            </a:r>
            <a:r>
              <a:rPr lang="ru-RU" sz="1500">
                <a:latin typeface="Times New Roman"/>
                <a:ea typeface="Calibri"/>
                <a:cs typeface="Times New Roman"/>
              </a:rPr>
              <a:t>: 1 432 570 чел.</a:t>
            </a:r>
            <a:endParaRPr/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r>
              <a:rPr lang="ru-RU" sz="1500" b="1" u="sng">
                <a:latin typeface="Times New Roman"/>
                <a:ea typeface="Calibri"/>
                <a:cs typeface="Times New Roman"/>
              </a:rPr>
              <a:t>Плотность населения</a:t>
            </a:r>
            <a:r>
              <a:rPr lang="ru-RU" sz="1500" b="1">
                <a:latin typeface="Times New Roman"/>
                <a:ea typeface="Calibri"/>
                <a:cs typeface="Times New Roman"/>
              </a:rPr>
              <a:t>: </a:t>
            </a:r>
            <a:r>
              <a:rPr lang="ru-RU" sz="1500">
                <a:latin typeface="Times New Roman"/>
                <a:ea typeface="Calibri"/>
                <a:cs typeface="Times New Roman"/>
              </a:rPr>
              <a:t>55,8 чел. на кв. км.</a:t>
            </a:r>
            <a:endParaRPr/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r>
              <a:rPr lang="ru-RU" sz="1500" b="1" u="sng">
                <a:latin typeface="Times New Roman"/>
                <a:ea typeface="Calibri"/>
                <a:cs typeface="Times New Roman"/>
              </a:rPr>
              <a:t>Городское население</a:t>
            </a:r>
            <a:r>
              <a:rPr lang="ru-RU" sz="1500">
                <a:latin typeface="Times New Roman"/>
                <a:ea typeface="Calibri"/>
                <a:cs typeface="Times New Roman"/>
              </a:rPr>
              <a:t>: 74,6 %</a:t>
            </a:r>
            <a:endParaRPr/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r>
              <a:rPr lang="ru-RU" sz="1500" b="1" u="sng">
                <a:latin typeface="Times New Roman"/>
                <a:ea typeface="Calibri"/>
                <a:cs typeface="Times New Roman"/>
              </a:rPr>
              <a:t>Административно-территориальное деление:</a:t>
            </a:r>
            <a:endParaRPr/>
          </a:p>
          <a:p>
            <a:pPr marL="268288" algn="just">
              <a:spcAft>
                <a:spcPts val="800"/>
              </a:spcAft>
              <a:buNone/>
              <a:defRPr/>
            </a:pPr>
            <a:r>
              <a:rPr lang="ru-RU" sz="1500">
                <a:latin typeface="Times New Roman"/>
                <a:ea typeface="Calibri"/>
                <a:cs typeface="Times New Roman"/>
              </a:rPr>
              <a:t>Муниципальные районы – 19</a:t>
            </a:r>
            <a:endParaRPr/>
          </a:p>
          <a:p>
            <a:pPr marL="268288" algn="just">
              <a:spcAft>
                <a:spcPts val="800"/>
              </a:spcAft>
              <a:buNone/>
              <a:defRPr/>
            </a:pPr>
            <a:r>
              <a:rPr lang="ru-RU" sz="1500">
                <a:latin typeface="Times New Roman"/>
                <a:ea typeface="Calibri"/>
                <a:cs typeface="Times New Roman"/>
              </a:rPr>
              <a:t>Городские округа – 7</a:t>
            </a:r>
            <a:endParaRPr/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endParaRPr lang="ru-RU" sz="220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endParaRPr lang="ru-RU" sz="2200"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5947915" y="911841"/>
            <a:ext cx="4302035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algn="just">
              <a:spcAft>
                <a:spcPts val="800"/>
              </a:spcAft>
              <a:buNone/>
              <a:defRPr/>
            </a:pPr>
            <a:r>
              <a:rPr lang="ru-RU" sz="1500" b="1" u="sng">
                <a:latin typeface="Times New Roman"/>
                <a:ea typeface="Calibri"/>
                <a:cs typeface="Times New Roman"/>
              </a:rPr>
              <a:t>Крупные города по численности населения:</a:t>
            </a:r>
            <a:endParaRPr/>
          </a:p>
          <a:p>
            <a:pPr marL="268288" algn="just">
              <a:spcAft>
                <a:spcPts val="800"/>
              </a:spcAft>
              <a:buNone/>
              <a:defRPr/>
            </a:pPr>
            <a:r>
              <a:rPr lang="ru-RU" sz="1500">
                <a:latin typeface="Times New Roman"/>
                <a:ea typeface="Calibri"/>
                <a:cs typeface="Times New Roman"/>
              </a:rPr>
              <a:t>Тула	                    - 	461,2 тыс. чел</a:t>
            </a:r>
            <a:endParaRPr/>
          </a:p>
          <a:p>
            <a:pPr marL="268288" algn="just">
              <a:spcAft>
                <a:spcPts val="800"/>
              </a:spcAft>
              <a:buNone/>
              <a:defRPr/>
            </a:pPr>
            <a:r>
              <a:rPr lang="ru-RU" sz="1500">
                <a:latin typeface="Times New Roman"/>
                <a:cs typeface="Times New Roman"/>
              </a:rPr>
              <a:t>Новомосковск         -	132,1 тыс. чел</a:t>
            </a:r>
            <a:r>
              <a:rPr lang="ru-RU" sz="1500">
                <a:latin typeface="Times New Roman"/>
                <a:ea typeface="Calibri"/>
                <a:cs typeface="Times New Roman"/>
              </a:rPr>
              <a:t>.</a:t>
            </a:r>
            <a:endParaRPr lang="ru-RU" sz="1500">
              <a:latin typeface="Times New Roman"/>
              <a:cs typeface="Times New Roman"/>
            </a:endParaRPr>
          </a:p>
          <a:p>
            <a:pPr marL="268288" algn="just">
              <a:spcAft>
                <a:spcPts val="800"/>
              </a:spcAft>
              <a:buNone/>
              <a:defRPr/>
            </a:pPr>
            <a:r>
              <a:rPr lang="ru-RU" sz="1500" b="0" i="0">
                <a:latin typeface="Times New Roman"/>
                <a:cs typeface="Times New Roman"/>
              </a:rPr>
              <a:t>Донской 	 -	  60,7 тыс. чел</a:t>
            </a:r>
            <a:r>
              <a:rPr lang="ru-RU" sz="1500">
                <a:latin typeface="Times New Roman"/>
                <a:ea typeface="Calibri"/>
                <a:cs typeface="Times New Roman"/>
              </a:rPr>
              <a:t>.</a:t>
            </a:r>
            <a:endParaRPr lang="ru-RU" sz="1500" b="0" i="0">
              <a:latin typeface="Times New Roman"/>
              <a:cs typeface="Times New Roman"/>
            </a:endParaRPr>
          </a:p>
          <a:p>
            <a:pPr marL="268288" algn="just">
              <a:spcAft>
                <a:spcPts val="800"/>
              </a:spcAft>
              <a:buNone/>
              <a:defRPr/>
            </a:pPr>
            <a:r>
              <a:rPr lang="ru-RU" sz="1500" b="0" i="0">
                <a:latin typeface="Times New Roman"/>
                <a:cs typeface="Times New Roman"/>
              </a:rPr>
              <a:t>Ефремов                   - 	  53,5 тыс. чел</a:t>
            </a:r>
            <a:r>
              <a:rPr lang="ru-RU" sz="1500">
                <a:latin typeface="Times New Roman"/>
                <a:ea typeface="Calibri"/>
                <a:cs typeface="Times New Roman"/>
              </a:rPr>
              <a:t>.</a:t>
            </a:r>
            <a:endParaRPr lang="ru-RU" sz="1500" b="0" i="0">
              <a:latin typeface="Times New Roman"/>
              <a:cs typeface="Times New Roman"/>
            </a:endParaRPr>
          </a:p>
          <a:p>
            <a:pPr marL="0" indent="0" algn="r">
              <a:spcAft>
                <a:spcPts val="800"/>
              </a:spcAft>
              <a:buNone/>
              <a:defRPr/>
            </a:pPr>
            <a:endParaRPr lang="ru-RU" sz="140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r">
              <a:spcAft>
                <a:spcPts val="800"/>
              </a:spcAft>
              <a:buNone/>
              <a:defRPr/>
            </a:pPr>
            <a:r>
              <a:rPr lang="ru-RU" sz="8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ru-RU" sz="800"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381662" y="6385456"/>
            <a:ext cx="10683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27.02.2023 № 55-к-21/2166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92262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Приложение 2. Проект среднесрочной инвестиционной программы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84881" y="627682"/>
            <a:ext cx="9794929" cy="5548394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 bwMode="auto">
          <a:xfrm>
            <a:off x="838200" y="0"/>
            <a:ext cx="10515600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>
                <a:latin typeface="Times New Roman"/>
                <a:cs typeface="Times New Roman"/>
              </a:rPr>
              <a:t>Проект среднесрочной инвестиционной программы на территории Тульской области на 2023 - 2025 годы, млн.рублей, без НДС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7880" t="15951" r="26716" b="11022"/>
          <a:stretch/>
        </p:blipFill>
        <p:spPr bwMode="auto">
          <a:xfrm>
            <a:off x="247973" y="480447"/>
            <a:ext cx="11701220" cy="61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Приложение 2. Проект среднесрочной инвестиционной программы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9245" y="875653"/>
            <a:ext cx="10788156" cy="5122191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 bwMode="auto">
          <a:xfrm>
            <a:off x="838200" y="0"/>
            <a:ext cx="10515600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>
                <a:latin typeface="Times New Roman"/>
                <a:cs typeface="Times New Roman"/>
              </a:rPr>
              <a:t>Проект среднесрочной инвестиционной программы на территории Тульской области на 2023 - 2025 годы, млн.рублей, без НДС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7986" t="16698" r="26845" b="7903"/>
          <a:stretch/>
        </p:blipFill>
        <p:spPr bwMode="auto">
          <a:xfrm>
            <a:off x="209227" y="480447"/>
            <a:ext cx="11763214" cy="626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924208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Приложение 2. Проект среднесрочной инвестиционной программы</a:t>
            </a:r>
            <a:endParaRPr lang="ru-RU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838200" y="0"/>
            <a:ext cx="10515600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>
                <a:latin typeface="Times New Roman"/>
                <a:cs typeface="Times New Roman"/>
              </a:rPr>
              <a:t>Проект среднесрочной инвестиционной программы на территории Тульской области на 2023 - 2025 годы, млн.рублей, без НДС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97064" y="1348353"/>
            <a:ext cx="7966129" cy="469598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7766" t="16101" r="26887" b="10611"/>
          <a:stretch/>
        </p:blipFill>
        <p:spPr bwMode="auto">
          <a:xfrm>
            <a:off x="116237" y="526943"/>
            <a:ext cx="11879452" cy="613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87476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Приложение 2. Проект среднесрочной инвестиционной программы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15140" y="1139125"/>
            <a:ext cx="9747680" cy="4773478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 bwMode="auto">
          <a:xfrm>
            <a:off x="838200" y="0"/>
            <a:ext cx="10515600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>
                <a:latin typeface="Times New Roman"/>
                <a:cs typeface="Times New Roman"/>
              </a:rPr>
              <a:t>Проект среднесрочной инвестиционной программы на территории Тульской области на 2023 - 2025 годы, млн.рублей, без НДС</a:t>
            </a:r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7686" t="16608" r="26527" b="10167"/>
          <a:stretch/>
        </p:blipFill>
        <p:spPr bwMode="auto">
          <a:xfrm>
            <a:off x="170482" y="526943"/>
            <a:ext cx="11910447" cy="61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48532" y="97191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Приложение 2. Проект среднесрочной инвестиционной программы</a:t>
            </a:r>
            <a:endParaRPr lang="ru-RU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838200" y="0"/>
            <a:ext cx="10515600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>
                <a:latin typeface="Times New Roman"/>
                <a:cs typeface="Times New Roman"/>
              </a:rPr>
              <a:t>Проект среднесрочной инвестиционной программы на территории Тульской области на 2023 - 2025 годы, млн.рублей, без НДС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49093" y="994153"/>
            <a:ext cx="8810786" cy="415128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7775" t="16462" r="26610" b="8354"/>
          <a:stretch/>
        </p:blipFill>
        <p:spPr bwMode="auto">
          <a:xfrm>
            <a:off x="116237" y="588936"/>
            <a:ext cx="11980190" cy="568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4766" y="1663897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Приложение 2. Проект среднесрочной инвестиционной программы</a:t>
            </a:r>
            <a:endParaRPr lang="ru-RU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838200" y="0"/>
            <a:ext cx="10515600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>
                <a:latin typeface="Times New Roman"/>
                <a:cs typeface="Times New Roman"/>
              </a:rPr>
              <a:t>Проект среднесрочной инвестиционной программы на территории Тульской области на 2023 - 2025 годы, млн.рублей, без НДС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61634" y="856960"/>
            <a:ext cx="8888278" cy="3718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7593" t="16709" r="27390" b="52163"/>
          <a:stretch/>
        </p:blipFill>
        <p:spPr bwMode="auto">
          <a:xfrm>
            <a:off x="302219" y="728420"/>
            <a:ext cx="11259518" cy="4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7372162" name="Заголовок 1"/>
          <p:cNvSpPr>
            <a:spLocks noGrp="1"/>
          </p:cNvSpPr>
          <p:nvPr>
            <p:ph type="title"/>
          </p:nvPr>
        </p:nvSpPr>
        <p:spPr bwMode="auto">
          <a:xfrm>
            <a:off x="209006" y="342158"/>
            <a:ext cx="11504021" cy="755119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ru-RU" sz="1800" b="1" u="sng">
                <a:latin typeface="Times New Roman"/>
                <a:ea typeface="+mn-ea"/>
                <a:cs typeface="Times New Roman"/>
              </a:rPr>
              <a:t>Проблемные вопросы региона в сфере железнодорожных перевозок, представленных от субъекта     Российской Федерации:</a:t>
            </a:r>
            <a:endParaRPr sz="1800" b="1" u="sng">
              <a:latin typeface="Times New Roman"/>
              <a:ea typeface="+mn-ea"/>
              <a:cs typeface="Times New Roman"/>
            </a:endParaRPr>
          </a:p>
        </p:txBody>
      </p:sp>
      <p:sp>
        <p:nvSpPr>
          <p:cNvPr id="1995974464" name="Объект 2"/>
          <p:cNvSpPr>
            <a:spLocks noGrp="1"/>
          </p:cNvSpPr>
          <p:nvPr>
            <p:ph idx="1"/>
          </p:nvPr>
        </p:nvSpPr>
        <p:spPr bwMode="auto">
          <a:xfrm>
            <a:off x="545538" y="1049340"/>
            <a:ext cx="10796450" cy="491421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AutoNum type="arabicPeriod"/>
              <a:defRPr/>
            </a:pPr>
            <a:r>
              <a:rPr lang="ru-RU" sz="1600">
                <a:latin typeface="Times New Roman"/>
                <a:cs typeface="Times New Roman"/>
              </a:rPr>
              <a:t>Медленная подача сырья на предприятие ж/д транспортом с путей общего пользования в АО «Пластик» ;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 sz="1600">
                <a:latin typeface="Times New Roman"/>
                <a:cs typeface="Times New Roman"/>
              </a:rPr>
              <a:t>Пропускная способность РЖД по доставке и вывозу грузов АО «Косогорский металлургический завод», а также по маневровым операциям по станции Ясная Поляна за последнее время заметно снизилась, что приводит к увеличению штрафов за простои и даже к остановке доменных печей указанного предприятия;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 sz="1600">
                <a:latin typeface="Times New Roman"/>
                <a:cs typeface="Times New Roman"/>
              </a:rPr>
              <a:t>Перевозка чугуна в адрес портов на Дальний Восток (планы на перевозку отклоняются РЖД, начиная с марта 2024): неравномерное движение грузов по сети ОАО «РЖД». Транспортная служба АО «Тулачермет» на протяжении нескольких дней может ожидать вывоза со станций отправлений или находиться без движения на транзитных станциях. Маршруты с сырьем подаются на станцию назначения, но при этом ожидающие вывоза на этой станции поезда на отправление не всегда забираются, локомотивы из- под привезенных составов по разным причинам уходят резервом.</a:t>
            </a:r>
            <a:endParaRPr/>
          </a:p>
        </p:txBody>
      </p:sp>
      <p:sp>
        <p:nvSpPr>
          <p:cNvPr id="831909406" name="TextBox 3"/>
          <p:cNvSpPr txBox="1"/>
          <p:nvPr/>
        </p:nvSpPr>
        <p:spPr bwMode="auto">
          <a:xfrm>
            <a:off x="312523" y="6486658"/>
            <a:ext cx="8821062" cy="33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u="sng">
                <a:latin typeface="Times New Roman"/>
                <a:cs typeface="Times New Roman"/>
              </a:rPr>
              <a:t>Источник:</a:t>
            </a:r>
            <a:r>
              <a:rPr lang="ru-RU" sz="1600">
                <a:latin typeface="Times New Roman"/>
                <a:cs typeface="Times New Roman"/>
              </a:rPr>
              <a:t> по данным субъекта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7372162" name="Заголовок 1"/>
          <p:cNvSpPr>
            <a:spLocks noGrp="1"/>
          </p:cNvSpPr>
          <p:nvPr>
            <p:ph type="title"/>
          </p:nvPr>
        </p:nvSpPr>
        <p:spPr bwMode="auto">
          <a:xfrm>
            <a:off x="209006" y="342158"/>
            <a:ext cx="11504021" cy="755119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ru-RU" sz="1800" b="1">
                <a:latin typeface="Times New Roman"/>
                <a:cs typeface="Times New Roman"/>
              </a:rPr>
              <a:t> </a:t>
            </a:r>
            <a:r>
              <a:rPr lang="ru-RU" sz="1800" b="1" u="sng">
                <a:latin typeface="Times New Roman"/>
                <a:cs typeface="Times New Roman"/>
              </a:rPr>
              <a:t>Предполагаемые пути решения проблемных вопросов, представленные субъектом  Российской Федерации:</a:t>
            </a:r>
            <a:endParaRPr sz="1800" b="1" u="sng">
              <a:latin typeface="Times New Roman"/>
              <a:ea typeface="+mn-ea"/>
              <a:cs typeface="Times New Roman"/>
            </a:endParaRPr>
          </a:p>
        </p:txBody>
      </p:sp>
      <p:sp>
        <p:nvSpPr>
          <p:cNvPr id="1995974464" name="Объект 2"/>
          <p:cNvSpPr>
            <a:spLocks noGrp="1"/>
          </p:cNvSpPr>
          <p:nvPr>
            <p:ph idx="1"/>
          </p:nvPr>
        </p:nvSpPr>
        <p:spPr bwMode="auto">
          <a:xfrm>
            <a:off x="545537" y="1049340"/>
            <a:ext cx="11560738" cy="491421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Пересмотр концепции регулирования движения по железным дорогам Российской Федерации.</a:t>
            </a:r>
            <a:endParaRPr/>
          </a:p>
          <a:p>
            <a:pPr>
              <a:defRPr/>
            </a:pP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- Установление для АО «Тулачермет квоты на перевозку чугуна в адрес портов Дальнего Востока;</a:t>
            </a:r>
            <a:endParaRPr/>
          </a:p>
          <a:p>
            <a:pPr marL="0" indent="0"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     - Ритмичная поставка сырья со станций отправления в плановые сроки.               </a:t>
            </a:r>
            <a:endParaRPr/>
          </a:p>
          <a:p>
            <a:pPr marL="0" indent="0"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     - Вывоз готовой продукции и порожних вагонов после выгрузки сырья привозящими составами. </a:t>
            </a:r>
            <a:endParaRPr/>
          </a:p>
          <a:p>
            <a:pPr marL="0" indent="0"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     - Комплектование штата локомотивных бригад и решение вопросов по техническому состоянию тягового подвижного состава.</a:t>
            </a:r>
            <a:endParaRPr/>
          </a:p>
        </p:txBody>
      </p:sp>
      <p:sp>
        <p:nvSpPr>
          <p:cNvPr id="831909406" name="TextBox 3"/>
          <p:cNvSpPr txBox="1"/>
          <p:nvPr/>
        </p:nvSpPr>
        <p:spPr bwMode="auto">
          <a:xfrm>
            <a:off x="312523" y="6486658"/>
            <a:ext cx="8821062" cy="33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u="sng">
                <a:latin typeface="Times New Roman"/>
                <a:cs typeface="Times New Roman"/>
              </a:rPr>
              <a:t>Источник:</a:t>
            </a:r>
            <a:r>
              <a:rPr lang="ru-RU" sz="1600">
                <a:latin typeface="Times New Roman"/>
                <a:cs typeface="Times New Roman"/>
              </a:rPr>
              <a:t> по данным субъекта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05636"/>
            <a:ext cx="10515600" cy="98425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Крупнейшие предприятия региона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взаимодействующие с железнодорожным транспортом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349857" y="6431797"/>
            <a:ext cx="8968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 </a:t>
            </a:r>
            <a:r>
              <a:rPr lang="en-US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cs typeface="Times New Roman"/>
              </a:rPr>
              <a:t>по данным ОАО «РЖД»</a:t>
            </a:r>
            <a:endParaRPr/>
          </a:p>
        </p:txBody>
      </p:sp>
      <p:graphicFrame>
        <p:nvGraphicFramePr>
          <p:cNvPr id="9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349857" y="1022885"/>
          <a:ext cx="11527818" cy="4691351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360315"/>
                <a:gridCol w="6167503"/>
              </a:tblGrid>
              <a:tr h="377867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u="non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Наименование предприятия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u="non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Вид экономической деятельности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42619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«Тулачермет»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чугуна, стали и ферросплавов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33280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«КНАУФ ГИПС НОВОМОСКОВСК»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гипсовых изделий для использования в строительстве 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66608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«КОМБИНАТ НЕРУДОИСКОПАЕМЫХ»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Ведет добычу известняка и доломита и производит  из них щебень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66608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«НОВОМОСКОВСКИЙ ХЛОР»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прочих основных неорганических химических веществ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66608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«ОРГСИНТЕЗ»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Сбор и обработка сточных вод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30527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«Промсорт Тула»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стали в слитках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66608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Транспортная дирекция НПО «АЗОТ»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Деятельность вспомогательная прочая, связанная с перевозками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5667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Филиал ОАО «ОГК-6 «Рязанская ГРЭС»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Производство электроэнергии и тепловыми электростанциями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5667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ОАО «Черепецкая ГРЭС»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Производство электроэнергии и тепловыми электростанциями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5667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«Проктер энд Гембл-Новомосковск»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Производство мыла и моющих средств, чистящих и полирующих средств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12291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«Арктика»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офисной техники и оборудования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5667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«Восточные Берники»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Добыча и первичная обработка известняка и гипсового камня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5667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АО «НАК «Азот»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Производство удобрений и азотных соединений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05636"/>
            <a:ext cx="10515600" cy="98425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Крупнейшие предприятия региона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взаимодействующие с железнодорожным транспортом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318052" y="6501539"/>
            <a:ext cx="9000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 </a:t>
            </a:r>
            <a:r>
              <a:rPr lang="ru-RU" sz="1200">
                <a:latin typeface="Times New Roman"/>
                <a:cs typeface="Times New Roman"/>
              </a:rPr>
              <a:t>по данным ОАО «РЖД»</a:t>
            </a:r>
            <a:endParaRPr/>
          </a:p>
        </p:txBody>
      </p:sp>
      <p:graphicFrame>
        <p:nvGraphicFramePr>
          <p:cNvPr id="9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318052" y="1022886"/>
          <a:ext cx="11550098" cy="4663751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370675"/>
                <a:gridCol w="6179423"/>
              </a:tblGrid>
              <a:tr h="519095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u="non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Наименование предприятия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u="non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Вид экономической деятельности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941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АО «Щекиноазот»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Производство прочих основных неорганических химических веществ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941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«Восточный Экспресс»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Деятельность вспомогательная прочая, связанная с перевозками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«Каргилл»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Производство крахмала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54126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«Металлопрокатный завод»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сортового горячекатаного проката и катанки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«Эко-Тайм»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Обработка отходов и лома черных металлов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«Пивоваренная компания «Балтика»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Оптовая продажа пива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«Пластик-Транс»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Сбор неопасных отходов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«СинМар»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Деятельность вспомогательная прочая, связанная с перевозками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«ТУЛАЧЕРМЕТ-СТАЛЬ»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стали в слитках</a:t>
                      </a:r>
                      <a:endParaRPr lang="ru-RU" sz="1400" u="none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«ХайдельбергЦемент Рус»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Производство цемента, извести и гипса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«Косогорский металлургический завод»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чугуна, стали и ферросплавов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09007" y="147411"/>
            <a:ext cx="11504022" cy="9498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Индустриальные парки, особые экономические зоны, индустриальные техно-парки, территории опережающего развития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42900" y="1049341"/>
            <a:ext cx="11525250" cy="491422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1600" b="1">
                <a:latin typeface="Times New Roman"/>
                <a:cs typeface="Times New Roman"/>
              </a:rPr>
              <a:t>Индустриальные парки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 b="1">
                <a:latin typeface="Times New Roman"/>
                <a:cs typeface="Times New Roman"/>
              </a:rPr>
              <a:t>- Индустриальный парк «Узловая»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Место нахождения: Тульская обл., Узловский район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Специализация: Металлообработка, производство автотранспортных средств, прицепов и полуприцепов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Площадь: 2076,18 Га</a:t>
            </a:r>
            <a:endParaRPr/>
          </a:p>
          <a:p>
            <a:pPr marL="0" indent="0" algn="ctr">
              <a:buNone/>
              <a:defRPr/>
            </a:pPr>
            <a:r>
              <a:rPr lang="ru-RU" sz="1600" b="1">
                <a:latin typeface="Times New Roman"/>
                <a:cs typeface="Times New Roman"/>
              </a:rPr>
              <a:t>Особые экономические зоны</a:t>
            </a:r>
            <a:endParaRPr/>
          </a:p>
          <a:p>
            <a:pPr marL="0" indent="0" algn="ctr">
              <a:buNone/>
              <a:defRPr/>
            </a:pPr>
            <a:endParaRPr lang="ru-RU" sz="1600" b="1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- </a:t>
            </a:r>
            <a:r>
              <a:rPr lang="ru-RU" sz="1600" b="1">
                <a:latin typeface="Times New Roman"/>
                <a:cs typeface="Times New Roman"/>
              </a:rPr>
              <a:t>ОЭЗ «Узловая»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Местонахождения: Тульская обл., Узловский район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Специализация: Машиностроение, металлообработка, пищевая промышленность, производство строительных материалов, логистика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Площадь: 471 Га</a:t>
            </a:r>
            <a:endParaRPr/>
          </a:p>
          <a:p>
            <a:pPr marL="0" indent="0" algn="ctr">
              <a:buNone/>
              <a:defRPr/>
            </a:pPr>
            <a:endParaRPr lang="ru-RU" sz="140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38149" y="6429758"/>
            <a:ext cx="11077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27.02.2023 № 55-к-21/2166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2426" y="1262744"/>
            <a:ext cx="11515724" cy="501377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1800" b="1">
                <a:latin typeface="Times New Roman"/>
                <a:cs typeface="Times New Roman"/>
              </a:rPr>
              <a:t>Территории опережающего развития</a:t>
            </a:r>
            <a:endParaRPr/>
          </a:p>
          <a:p>
            <a:pPr marL="0" indent="0"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- </a:t>
            </a:r>
            <a:r>
              <a:rPr lang="ru-RU" sz="1800" b="1">
                <a:latin typeface="Times New Roman"/>
                <a:cs typeface="Times New Roman"/>
              </a:rPr>
              <a:t>ТОСЭР «Алексин»</a:t>
            </a:r>
            <a:endParaRPr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1800"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Место нахождения: Тульская обл., г. Алексин</a:t>
            </a:r>
            <a:endParaRPr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Специализация: Перечень видов экономической  деятельности утвержден постановлением Правительства РФ от 12 апреля 2019 года №430</a:t>
            </a:r>
            <a:endParaRPr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Площадь: 982,5 кв. км</a:t>
            </a:r>
            <a:endParaRPr/>
          </a:p>
          <a:p>
            <a:pPr marL="0" indent="0" algn="ctr">
              <a:buNone/>
              <a:defRPr/>
            </a:pPr>
            <a:r>
              <a:rPr lang="ru-RU" sz="1800" b="1">
                <a:latin typeface="Times New Roman"/>
                <a:cs typeface="Times New Roman"/>
              </a:rPr>
              <a:t>Территории опережающего развития</a:t>
            </a:r>
            <a:endParaRPr/>
          </a:p>
          <a:p>
            <a:pPr marL="0" indent="0"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- </a:t>
            </a:r>
            <a:r>
              <a:rPr lang="ru-RU" sz="1800" b="1">
                <a:latin typeface="Times New Roman"/>
                <a:cs typeface="Times New Roman"/>
              </a:rPr>
              <a:t>ТОСЭР «Ефремов»</a:t>
            </a:r>
            <a:endParaRPr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Местонахождение: Тульская обл., Ефремов</a:t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800">
                <a:latin typeface="Times New Roman"/>
                <a:cs typeface="Times New Roman"/>
              </a:rPr>
              <a:t>Специализация: Перечень видов экономической деятельности утвержден постановлением Правительства РФ от 16 марта 2018г. №269</a:t>
            </a:r>
            <a:endParaRPr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Площадь: 1649 кв. км</a:t>
            </a:r>
            <a:endParaRPr/>
          </a:p>
          <a:p>
            <a:pPr marL="0" indent="0">
              <a:buNone/>
              <a:defRPr/>
            </a:pPr>
            <a:endParaRPr lang="ru-RU" sz="1800" i="0"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endParaRPr lang="ru-RU" sz="1800" i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40799" y="6413200"/>
            <a:ext cx="11059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27.02.2023 № 55-к-21/2166</a:t>
            </a:r>
            <a:endParaRPr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209007" y="147411"/>
            <a:ext cx="11504022" cy="9498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Индустриальные парки, особые экономические зоны, индустриальные техно-парки, территории опережающего развития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5463" y="0"/>
            <a:ext cx="12026537" cy="50764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Карта железных дорог региона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381662" y="6443917"/>
            <a:ext cx="7204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en-US" sz="1200" u="sng">
                <a:latin typeface="Times New Roman"/>
                <a:cs typeface="Times New Roman"/>
              </a:rPr>
              <a:t>https://slugba-perevozok.ru/documents/moskovskajagood.jpg</a:t>
            </a:r>
            <a:endParaRPr lang="ru-RU" sz="1200" u="sng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4489" y="483249"/>
            <a:ext cx="9068250" cy="5960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92722"/>
            <a:ext cx="10515600" cy="4883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Транспортная инфраструктура региона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96815" y="947337"/>
            <a:ext cx="11447252" cy="535023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2" tooltip="Транспорт"/>
              </a:rPr>
              <a:t>Транспорт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 в </a:t>
            </a: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3" tooltip="Тульская область"/>
              </a:rPr>
              <a:t>Тульской области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 обеспечивает связь, как между населёнными пунктами внутри области, так и связь с соседними областями. Представлен автомобильным, железнодорожным, внутренним (речным) водным, авиационным, трубопроводным. В Туле также имеется трамвайный и троллейбусный транспорт.</a:t>
            </a:r>
            <a:endParaRPr/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2500" b="1" i="0" u="sng">
                <a:solidFill>
                  <a:srgbClr val="000000"/>
                </a:solidFill>
                <a:latin typeface="Times New Roman"/>
                <a:cs typeface="Times New Roman"/>
              </a:rPr>
              <a:t>Показатели работы транспорта в регионе:</a:t>
            </a:r>
            <a:endParaRPr/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2500" b="1">
                <a:solidFill>
                  <a:srgbClr val="000000"/>
                </a:solidFill>
                <a:latin typeface="Times New Roman"/>
                <a:cs typeface="Times New Roman"/>
              </a:rPr>
              <a:t>Железнодорожный транспорт: </a:t>
            </a:r>
            <a:endParaRPr/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В Тульской области хорошо развито железнодорожное сообщение. Через регион проходят дороги Москва-Белгород, Вязьма - Сызрань и Москва - Старый Оскол. В регионе две узловые железнодорожные станции Тула</a:t>
            </a:r>
            <a:r>
              <a:rPr lang="en-US" sz="2500">
                <a:solidFill>
                  <a:srgbClr val="000000"/>
                </a:solidFill>
                <a:latin typeface="Times New Roman"/>
                <a:cs typeface="Times New Roman"/>
              </a:rPr>
              <a:t> I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-Курская и Узловая</a:t>
            </a:r>
            <a:r>
              <a:rPr lang="en-US" sz="2500">
                <a:solidFill>
                  <a:srgbClr val="000000"/>
                </a:solidFill>
                <a:latin typeface="Times New Roman"/>
                <a:cs typeface="Times New Roman"/>
              </a:rPr>
              <a:t> I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. Железнодорожные станции есть практически во всех крупных населенных пунктах. Общая протяженность железных дорог области — около 1 тысячи километров.</a:t>
            </a:r>
            <a:endParaRPr/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2000"/>
              <a:t> </a:t>
            </a:r>
            <a:r>
              <a:rPr lang="ru-RU" sz="2500" b="1" i="0">
                <a:solidFill>
                  <a:srgbClr val="000000"/>
                </a:solidFill>
                <a:latin typeface="Times New Roman"/>
                <a:cs typeface="Times New Roman"/>
              </a:rPr>
              <a:t>Водный транспорт</a:t>
            </a:r>
            <a:endParaRPr/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Водный транспорт в области развит слабо. Единственной судоходной рекой является </a:t>
            </a: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4" tooltip="Ока"/>
              </a:rPr>
              <a:t>Ока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, по которой ходят сухогрузы и пассажирское судно из </a:t>
            </a: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5" tooltip="Калуга"/>
              </a:rPr>
              <a:t>Калуги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 в </a:t>
            </a: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6" tooltip="Алексин"/>
              </a:rPr>
              <a:t>Алексин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. А также в самой </a:t>
            </a: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7" tooltip="Тула"/>
              </a:rPr>
              <a:t>Туле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 по реке </a:t>
            </a: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8" tooltip="Упа"/>
              </a:rPr>
              <a:t>Упе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 летом ходит </a:t>
            </a: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9" tooltip="Речной трамвай"/>
              </a:rPr>
              <a:t>речной трамвай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396815" y="6435867"/>
            <a:ext cx="114472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27.02.2023 № 55-к-21/2166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Р7-Офис/7.3.3.0</Application>
  <DocSecurity>0</DocSecurity>
  <PresentationFormat>Широкоэкранный</PresentationFormat>
  <Paragraphs>0</Paragraphs>
  <Slides>37</Slides>
  <Notes>37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Региона Российской Федерации Владимирская область</dc:title>
  <dc:subject/>
  <dc:creator>Ольга</dc:creator>
  <cp:keywords/>
  <dc:description/>
  <dc:identifier/>
  <dc:language/>
  <cp:lastModifiedBy/>
  <cp:revision>560</cp:revision>
  <dcterms:created xsi:type="dcterms:W3CDTF">2022-06-25T20:20:45Z</dcterms:created>
  <dcterms:modified xsi:type="dcterms:W3CDTF">2025-09-10T11:31:35Z</dcterms:modified>
  <cp:category/>
  <cp:contentStatus/>
  <cp:version/>
</cp:coreProperties>
</file>